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  <p:sldMasterId id="2147483707" r:id="rId2"/>
  </p:sldMasterIdLst>
  <p:notesMasterIdLst>
    <p:notesMasterId r:id="rId20"/>
  </p:notesMasterIdLst>
  <p:sldIdLst>
    <p:sldId id="584" r:id="rId3"/>
    <p:sldId id="636" r:id="rId4"/>
    <p:sldId id="647" r:id="rId5"/>
    <p:sldId id="639" r:id="rId6"/>
    <p:sldId id="643" r:id="rId7"/>
    <p:sldId id="667" r:id="rId8"/>
    <p:sldId id="674" r:id="rId9"/>
    <p:sldId id="668" r:id="rId10"/>
    <p:sldId id="673" r:id="rId11"/>
    <p:sldId id="698" r:id="rId12"/>
    <p:sldId id="652" r:id="rId13"/>
    <p:sldId id="686" r:id="rId14"/>
    <p:sldId id="685" r:id="rId15"/>
    <p:sldId id="688" r:id="rId16"/>
    <p:sldId id="695" r:id="rId17"/>
    <p:sldId id="664" r:id="rId18"/>
    <p:sldId id="662" r:id="rId19"/>
  </p:sldIdLst>
  <p:sldSz cx="9144000" cy="6858000" type="screen4x3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ja Bodenmann" initials="AB" lastIdx="8" clrIdx="0">
    <p:extLst>
      <p:ext uri="{19B8F6BF-5375-455C-9EA6-DF929625EA0E}">
        <p15:presenceInfo xmlns:p15="http://schemas.microsoft.com/office/powerpoint/2012/main" userId="Anja Bodenmann" providerId="None"/>
      </p:ext>
    </p:extLst>
  </p:cmAuthor>
  <p:cmAuthor id="2" name="Kelly Hess" initials="KH" lastIdx="5" clrIdx="1">
    <p:extLst>
      <p:ext uri="{19B8F6BF-5375-455C-9EA6-DF929625EA0E}">
        <p15:presenceInfo xmlns:p15="http://schemas.microsoft.com/office/powerpoint/2012/main" userId="Kelly Hes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47CFFF"/>
    <a:srgbClr val="C2ECE4"/>
    <a:srgbClr val="95DFD1"/>
    <a:srgbClr val="3CC4AA"/>
    <a:srgbClr val="D1F3FF"/>
    <a:srgbClr val="0099CC"/>
    <a:srgbClr val="E46C0A"/>
    <a:srgbClr val="0092CB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46" autoAdjust="0"/>
    <p:restoredTop sz="95186" autoAdjust="0"/>
  </p:normalViewPr>
  <p:slideViewPr>
    <p:cSldViewPr snapToGrid="0">
      <p:cViewPr varScale="1">
        <p:scale>
          <a:sx n="86" d="100"/>
          <a:sy n="86" d="100"/>
        </p:scale>
        <p:origin x="1301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330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E9D9A-7046-41FC-8134-266F8C44FE4C}" type="datetimeFigureOut">
              <a:rPr lang="en-US" smtClean="0"/>
              <a:pPr/>
              <a:t>9/21/2020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5637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F007B3-AC49-4A8E-AE03-3CC8EDCBA9AE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648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007B3-AC49-4A8E-AE03-3CC8EDCBA9A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57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007B3-AC49-4A8E-AE03-3CC8EDCBA9A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286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38547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007B3-AC49-4A8E-AE03-3CC8EDCBA9A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120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007B3-AC49-4A8E-AE03-3CC8EDCBA9A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869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007B3-AC49-4A8E-AE03-3CC8EDCBA9A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098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400" dirty="0"/>
              <a:t>Key </a:t>
            </a:r>
            <a:r>
              <a:rPr lang="de-DE" sz="1400" dirty="0" err="1"/>
              <a:t>facts</a:t>
            </a:r>
            <a:r>
              <a:rPr lang="de-DE" sz="1400" dirty="0"/>
              <a:t>:</a:t>
            </a:r>
          </a:p>
          <a:p>
            <a:pPr lvl="1"/>
            <a:r>
              <a:rPr lang="de-DE" dirty="0" err="1"/>
              <a:t>Institutional</a:t>
            </a:r>
            <a:r>
              <a:rPr lang="de-DE" dirty="0"/>
              <a:t> </a:t>
            </a:r>
            <a:r>
              <a:rPr lang="de-DE" dirty="0" err="1"/>
              <a:t>investors</a:t>
            </a:r>
            <a:r>
              <a:rPr lang="de-DE" dirty="0"/>
              <a:t> still hold </a:t>
            </a:r>
            <a:r>
              <a:rPr lang="de-DE" dirty="0" err="1"/>
              <a:t>majority</a:t>
            </a:r>
            <a:r>
              <a:rPr lang="de-DE" dirty="0"/>
              <a:t> of all SI </a:t>
            </a:r>
            <a:r>
              <a:rPr lang="de-DE" dirty="0" err="1"/>
              <a:t>assets</a:t>
            </a:r>
            <a:r>
              <a:rPr lang="de-DE" dirty="0"/>
              <a:t> in Switzerland</a:t>
            </a:r>
          </a:p>
          <a:p>
            <a:pPr lvl="1"/>
            <a:r>
              <a:rPr lang="de-DE" dirty="0" err="1"/>
              <a:t>Beginning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see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private SI </a:t>
            </a:r>
            <a:r>
              <a:rPr lang="de-DE" dirty="0" err="1"/>
              <a:t>volumes</a:t>
            </a:r>
            <a:r>
              <a:rPr lang="de-DE" dirty="0"/>
              <a:t>, </a:t>
            </a:r>
            <a:r>
              <a:rPr lang="de-DE" dirty="0" err="1"/>
              <a:t>now</a:t>
            </a:r>
            <a:r>
              <a:rPr lang="de-DE" dirty="0"/>
              <a:t> </a:t>
            </a:r>
            <a:r>
              <a:rPr lang="de-DE" dirty="0" err="1"/>
              <a:t>accounting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20% of </a:t>
            </a:r>
            <a:r>
              <a:rPr lang="de-DE" dirty="0" err="1"/>
              <a:t>the</a:t>
            </a:r>
            <a:r>
              <a:rPr lang="de-DE" dirty="0"/>
              <a:t> SI </a:t>
            </a:r>
            <a:r>
              <a:rPr lang="de-DE" dirty="0" err="1"/>
              <a:t>market</a:t>
            </a:r>
            <a:endParaRPr lang="de-DE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00DA6-2C14-2948-898B-A21ECE927C26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8060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400" dirty="0"/>
              <a:t>Key </a:t>
            </a:r>
            <a:r>
              <a:rPr lang="de-DE" sz="1400" dirty="0" err="1"/>
              <a:t>facts</a:t>
            </a:r>
            <a:r>
              <a:rPr lang="de-DE" sz="1400" dirty="0"/>
              <a:t>:</a:t>
            </a:r>
          </a:p>
          <a:p>
            <a:pPr lvl="1"/>
            <a:r>
              <a:rPr lang="de-DE" dirty="0"/>
              <a:t>ESG </a:t>
            </a:r>
            <a:r>
              <a:rPr lang="de-DE" dirty="0" err="1"/>
              <a:t>integration</a:t>
            </a:r>
            <a:r>
              <a:rPr lang="de-DE" dirty="0"/>
              <a:t> still </a:t>
            </a:r>
            <a:r>
              <a:rPr lang="de-DE" dirty="0" err="1"/>
              <a:t>most</a:t>
            </a:r>
            <a:r>
              <a:rPr lang="de-DE" dirty="0"/>
              <a:t> </a:t>
            </a:r>
            <a:r>
              <a:rPr lang="de-DE" dirty="0" err="1"/>
              <a:t>applied</a:t>
            </a:r>
            <a:r>
              <a:rPr lang="de-DE" dirty="0"/>
              <a:t> </a:t>
            </a:r>
            <a:r>
              <a:rPr lang="de-DE" dirty="0" err="1"/>
              <a:t>approach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all SI </a:t>
            </a:r>
            <a:r>
              <a:rPr lang="de-DE" dirty="0" err="1"/>
              <a:t>volumes</a:t>
            </a:r>
            <a:endParaRPr lang="de-DE" dirty="0"/>
          </a:p>
          <a:p>
            <a:pPr lvl="1"/>
            <a:r>
              <a:rPr lang="de-DE" dirty="0"/>
              <a:t>Outcome-</a:t>
            </a:r>
            <a:r>
              <a:rPr lang="de-DE" dirty="0" err="1"/>
              <a:t>oriented</a:t>
            </a:r>
            <a:r>
              <a:rPr lang="de-DE" dirty="0"/>
              <a:t> </a:t>
            </a:r>
            <a:r>
              <a:rPr lang="de-DE" dirty="0" err="1"/>
              <a:t>approaches</a:t>
            </a:r>
            <a:r>
              <a:rPr lang="de-DE" dirty="0"/>
              <a:t> </a:t>
            </a:r>
            <a:r>
              <a:rPr lang="de-DE" dirty="0" err="1"/>
              <a:t>showing</a:t>
            </a:r>
            <a:r>
              <a:rPr lang="de-DE" dirty="0"/>
              <a:t> </a:t>
            </a:r>
            <a:r>
              <a:rPr lang="de-DE" dirty="0" err="1"/>
              <a:t>relatively</a:t>
            </a:r>
            <a:r>
              <a:rPr lang="de-DE" dirty="0"/>
              <a:t> large </a:t>
            </a:r>
            <a:r>
              <a:rPr lang="de-DE" dirty="0" err="1"/>
              <a:t>growth</a:t>
            </a:r>
            <a:r>
              <a:rPr lang="de-DE" dirty="0"/>
              <a:t> </a:t>
            </a:r>
            <a:r>
              <a:rPr lang="de-DE" dirty="0" err="1"/>
              <a:t>rates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00DA6-2C14-2948-898B-A21ECE927C26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4262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Demand from both institutional and private investors still important drivers </a:t>
            </a:r>
          </a:p>
          <a:p>
            <a:r>
              <a:rPr lang="en-US" dirty="0"/>
              <a:t>But legislative pressure is perceived as more important</a:t>
            </a:r>
          </a:p>
          <a:p>
            <a:r>
              <a:rPr lang="en-US" dirty="0"/>
              <a:t>Lack of conviction of client </a:t>
            </a:r>
            <a:r>
              <a:rPr lang="en-US" dirty="0" err="1"/>
              <a:t>client</a:t>
            </a:r>
            <a:r>
              <a:rPr lang="en-US" dirty="0"/>
              <a:t> advisors no longer major barrier</a:t>
            </a:r>
          </a:p>
          <a:p>
            <a:r>
              <a:rPr lang="en-US" dirty="0"/>
              <a:t>Lack of standards now top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Legislative </a:t>
            </a:r>
            <a:r>
              <a:rPr lang="de-DE" dirty="0" err="1"/>
              <a:t>had</a:t>
            </a:r>
            <a:r>
              <a:rPr lang="de-DE" dirty="0"/>
              <a:t> </a:t>
            </a:r>
            <a:r>
              <a:rPr lang="de-DE" dirty="0" err="1"/>
              <a:t>highest</a:t>
            </a:r>
            <a:r>
              <a:rPr lang="de-DE" dirty="0"/>
              <a:t> </a:t>
            </a:r>
            <a:r>
              <a:rPr lang="de-DE" dirty="0" err="1"/>
              <a:t>increase</a:t>
            </a:r>
            <a:r>
              <a:rPr lang="de-DE" dirty="0"/>
              <a:t> in </a:t>
            </a:r>
            <a:r>
              <a:rPr lang="de-DE" dirty="0" err="1"/>
              <a:t>importance</a:t>
            </a:r>
            <a:r>
              <a:rPr lang="de-DE" dirty="0"/>
              <a:t>: </a:t>
            </a:r>
            <a:r>
              <a:rPr lang="de-DE" dirty="0" err="1"/>
              <a:t>from</a:t>
            </a:r>
            <a:r>
              <a:rPr lang="de-DE" dirty="0"/>
              <a:t> 3.5 – 4.0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00DA6-2C14-2948-898B-A21ECE927C26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908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mailto:sabine.doebeli@sustainablefinance.ch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linkedin.com/company/9496036?trk=tyah&amp;trkInfo=clickedVertical:company,idx:1-1-1,tarId:1433505682732,tas:swiss%20sustainable%20finance" TargetMode="External"/><Relationship Id="rId5" Type="http://schemas.openxmlformats.org/officeDocument/2006/relationships/hyperlink" Target="https://twitter.com/SwissSustFin" TargetMode="External"/><Relationship Id="rId4" Type="http://schemas.openxmlformats.org/officeDocument/2006/relationships/hyperlink" Target="http://www.sustainablefinance.ch/" TargetMode="Externa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9496036?trk=tyah&amp;trkInfo=clickedVertical:company,idx:1-1-1,tarId:1433505682732,tas:swiss%20sustainable%20finance" TargetMode="External"/><Relationship Id="rId3" Type="http://schemas.openxmlformats.org/officeDocument/2006/relationships/hyperlink" Target="mailto:Sabine.Doebeli@sustainablefinance.ch" TargetMode="External"/><Relationship Id="rId7" Type="http://schemas.openxmlformats.org/officeDocument/2006/relationships/hyperlink" Target="https://twitter.com/SwissSustFin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sustainablefinance.ch/" TargetMode="External"/><Relationship Id="rId5" Type="http://schemas.openxmlformats.org/officeDocument/2006/relationships/hyperlink" Target="mailto:Alberto.Stival@sustainablefinance.ch" TargetMode="External"/><Relationship Id="rId4" Type="http://schemas.openxmlformats.org/officeDocument/2006/relationships/hyperlink" Target="mailto:Jean.laville@sustainablefinance.ch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mailto:sabine.doebeli@sustainablefinance.ch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linkedin.com/company/9496036?trk=tyah&amp;trkInfo=clickedVertical:company,idx:1-1-1,tarId:1433505682732,tas:swiss%20sustainable%20finance" TargetMode="External"/><Relationship Id="rId5" Type="http://schemas.openxmlformats.org/officeDocument/2006/relationships/hyperlink" Target="https://twitter.com/SwissSustFin" TargetMode="External"/><Relationship Id="rId4" Type="http://schemas.openxmlformats.org/officeDocument/2006/relationships/hyperlink" Target="http://www.sustainablefinance.ch/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20" name="Rechteck 19"/>
          <p:cNvSpPr/>
          <p:nvPr userDrawn="1"/>
        </p:nvSpPr>
        <p:spPr>
          <a:xfrm>
            <a:off x="0" y="4653136"/>
            <a:ext cx="9144000" cy="2204864"/>
          </a:xfrm>
          <a:prstGeom prst="rect">
            <a:avLst/>
          </a:prstGeom>
          <a:solidFill>
            <a:srgbClr val="009F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9" name="Rechteck 18"/>
          <p:cNvSpPr/>
          <p:nvPr userDrawn="1"/>
        </p:nvSpPr>
        <p:spPr>
          <a:xfrm>
            <a:off x="0" y="0"/>
            <a:ext cx="9144000" cy="1484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0976" y="4797152"/>
            <a:ext cx="7554664" cy="524114"/>
          </a:xfrm>
        </p:spPr>
        <p:txBody>
          <a:bodyPr anchor="b"/>
          <a:lstStyle>
            <a:lvl1pPr algn="l">
              <a:defRPr sz="2800" spc="14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80976" y="5321266"/>
            <a:ext cx="7554664" cy="525600"/>
          </a:xfrm>
        </p:spPr>
        <p:txBody>
          <a:bodyPr/>
          <a:lstStyle>
            <a:lvl1pPr marL="0" indent="0" algn="l">
              <a:buNone/>
              <a:defRPr sz="2800" spc="50" baseline="0">
                <a:solidFill>
                  <a:schemeClr val="bg1"/>
                </a:solidFill>
                <a:latin typeface="Zemestro Pro Bk" panose="020B05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  <a:endParaRPr lang="de-CH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92" y="158312"/>
            <a:ext cx="1548000" cy="673770"/>
          </a:xfrm>
          <a:prstGeom prst="rect">
            <a:avLst/>
          </a:prstGeom>
        </p:spPr>
      </p:pic>
      <p:sp>
        <p:nvSpPr>
          <p:cNvPr id="13" name="Textplatzhalter 12"/>
          <p:cNvSpPr>
            <a:spLocks noGrp="1"/>
          </p:cNvSpPr>
          <p:nvPr>
            <p:ph type="body" sz="quarter" idx="11"/>
          </p:nvPr>
        </p:nvSpPr>
        <p:spPr>
          <a:xfrm>
            <a:off x="780976" y="6080655"/>
            <a:ext cx="7554664" cy="228665"/>
          </a:xfrm>
        </p:spPr>
        <p:txBody>
          <a:bodyPr/>
          <a:lstStyle>
            <a:lvl1pPr>
              <a:defRPr cap="all" spc="160" baseline="0">
                <a:solidFill>
                  <a:schemeClr val="bg1"/>
                </a:solidFill>
                <a:latin typeface="Zemestro Pro" panose="020B0606030504020204" pitchFamily="34" charset="0"/>
              </a:defRPr>
            </a:lvl1pPr>
          </a:lstStyle>
          <a:p>
            <a:pPr lvl="0"/>
            <a:endParaRPr lang="de-CH" dirty="0"/>
          </a:p>
        </p:txBody>
      </p:sp>
      <p:sp>
        <p:nvSpPr>
          <p:cNvPr id="14" name="Datumsplatzhalter 3"/>
          <p:cNvSpPr txBox="1">
            <a:spLocks/>
          </p:cNvSpPr>
          <p:nvPr userDrawn="1"/>
        </p:nvSpPr>
        <p:spPr>
          <a:xfrm>
            <a:off x="780977" y="6381344"/>
            <a:ext cx="2062832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e-DE"/>
            </a:defPPr>
            <a:lvl1pPr marL="0" algn="l" defTabSz="914400" rtl="0" eaLnBrk="1" latinLnBrk="0" hangingPunct="1">
              <a:defRPr sz="750" kern="1200" cap="all" spc="100" baseline="0">
                <a:solidFill>
                  <a:schemeClr val="tx1"/>
                </a:solidFill>
                <a:latin typeface="Zemestro Pro" panose="020B060603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50" spc="90" baseline="0" dirty="0">
                <a:solidFill>
                  <a:schemeClr val="bg1"/>
                </a:solidFill>
              </a:rPr>
              <a:t>Swiss </a:t>
            </a:r>
            <a:r>
              <a:rPr lang="de-CH" sz="950" spc="90" baseline="0" dirty="0" err="1">
                <a:solidFill>
                  <a:schemeClr val="bg1"/>
                </a:solidFill>
              </a:rPr>
              <a:t>sustainable</a:t>
            </a:r>
            <a:r>
              <a:rPr lang="de-CH" sz="950" spc="90" baseline="0" dirty="0">
                <a:solidFill>
                  <a:schemeClr val="bg1"/>
                </a:solidFill>
              </a:rPr>
              <a:t> </a:t>
            </a:r>
            <a:r>
              <a:rPr lang="de-CH" sz="950" spc="90" baseline="0" dirty="0" err="1">
                <a:solidFill>
                  <a:schemeClr val="bg1"/>
                </a:solidFill>
              </a:rPr>
              <a:t>finance</a:t>
            </a:r>
            <a:r>
              <a:rPr lang="de-CH" sz="950" spc="90" baseline="0" dirty="0">
                <a:solidFill>
                  <a:schemeClr val="bg1"/>
                </a:solidFill>
              </a:rPr>
              <a:t>   |</a:t>
            </a:r>
          </a:p>
        </p:txBody>
      </p:sp>
      <p:sp>
        <p:nvSpPr>
          <p:cNvPr id="21" name="Rechteckige Legende 20"/>
          <p:cNvSpPr/>
          <p:nvPr userDrawn="1"/>
        </p:nvSpPr>
        <p:spPr>
          <a:xfrm>
            <a:off x="-1620688" y="1484313"/>
            <a:ext cx="1427314" cy="864567"/>
          </a:xfrm>
          <a:prstGeom prst="wedgeRectCallout">
            <a:avLst>
              <a:gd name="adj1" fmla="val 61555"/>
              <a:gd name="adj2" fmla="val -21173"/>
            </a:avLst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CH" sz="950" dirty="0">
                <a:solidFill>
                  <a:schemeClr val="tx1"/>
                </a:solidFill>
              </a:rPr>
              <a:t>Hintergrundbild</a:t>
            </a:r>
            <a:r>
              <a:rPr lang="de-CH" sz="950" baseline="0" dirty="0">
                <a:solidFill>
                  <a:schemeClr val="tx1"/>
                </a:solidFill>
              </a:rPr>
              <a:t> auf der Masterfolie einfügen und in den Hintergrund stellen.</a:t>
            </a:r>
          </a:p>
          <a:p>
            <a:pPr algn="l"/>
            <a:r>
              <a:rPr lang="de-CH" sz="950" baseline="0" dirty="0">
                <a:solidFill>
                  <a:schemeClr val="tx1"/>
                </a:solidFill>
              </a:rPr>
              <a:t>(Ansicht &gt; Folienmaster)</a:t>
            </a:r>
            <a:endParaRPr lang="de-CH" sz="950" b="1" baseline="0" dirty="0">
              <a:solidFill>
                <a:schemeClr val="accent2"/>
              </a:solidFill>
            </a:endParaRPr>
          </a:p>
        </p:txBody>
      </p:sp>
      <p:sp>
        <p:nvSpPr>
          <p:cNvPr id="12" name="Rechteckige Legende 20">
            <a:extLst>
              <a:ext uri="{FF2B5EF4-FFF2-40B4-BE49-F238E27FC236}">
                <a16:creationId xmlns:a16="http://schemas.microsoft.com/office/drawing/2014/main" id="{A70D76D6-1436-47B4-94F0-49A251A5EB10}"/>
              </a:ext>
            </a:extLst>
          </p:cNvPr>
          <p:cNvSpPr/>
          <p:nvPr userDrawn="1"/>
        </p:nvSpPr>
        <p:spPr>
          <a:xfrm>
            <a:off x="-1627488" y="6309320"/>
            <a:ext cx="1427314" cy="548679"/>
          </a:xfrm>
          <a:prstGeom prst="wedgeRectCallout">
            <a:avLst>
              <a:gd name="adj1" fmla="val 61555"/>
              <a:gd name="adj2" fmla="val -21173"/>
            </a:avLst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CH" sz="950" dirty="0">
                <a:solidFill>
                  <a:schemeClr val="tx1"/>
                </a:solidFill>
              </a:rPr>
              <a:t>Datum anpassen:</a:t>
            </a:r>
            <a:br>
              <a:rPr lang="de-CH" sz="950" dirty="0">
                <a:solidFill>
                  <a:schemeClr val="tx1"/>
                </a:solidFill>
              </a:rPr>
            </a:br>
            <a:r>
              <a:rPr lang="de-CH" sz="950" dirty="0">
                <a:solidFill>
                  <a:schemeClr val="tx1"/>
                </a:solidFill>
              </a:rPr>
              <a:t>&gt; Einfügen &gt; Kopf- und Fusszeile</a:t>
            </a:r>
            <a:endParaRPr lang="de-CH" sz="950" b="1" baseline="0" dirty="0">
              <a:solidFill>
                <a:schemeClr val="accent2"/>
              </a:solidFill>
            </a:endParaRP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2931006" y="6389889"/>
            <a:ext cx="2495573" cy="239673"/>
          </a:xfrm>
        </p:spPr>
        <p:txBody>
          <a:bodyPr/>
          <a:lstStyle>
            <a:lvl1pPr>
              <a:defRPr sz="950">
                <a:solidFill>
                  <a:schemeClr val="bg1"/>
                </a:solidFill>
              </a:defRPr>
            </a:lvl1pPr>
          </a:lstStyle>
          <a:p>
            <a:r>
              <a:rPr lang="de-DE"/>
              <a:t>23 July 2019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6791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30403" y="1460501"/>
            <a:ext cx="3700800" cy="3890097"/>
          </a:xfrm>
        </p:spPr>
        <p:txBody>
          <a:bodyPr anchor="b"/>
          <a:lstStyle/>
          <a:p>
            <a:pPr lvl="0"/>
            <a:r>
              <a:rPr lang="en-GB" noProof="0" dirty="0" err="1"/>
              <a:t>Textmasterformat</a:t>
            </a:r>
            <a:r>
              <a:rPr lang="de-DE" dirty="0"/>
              <a:t>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June 2019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‹N›</a:t>
            </a:fld>
            <a:endParaRPr lang="de-CH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92" y="158312"/>
            <a:ext cx="1548000" cy="673770"/>
          </a:xfrm>
          <a:prstGeom prst="rect">
            <a:avLst/>
          </a:prstGeom>
        </p:spPr>
      </p:pic>
      <p:sp>
        <p:nvSpPr>
          <p:cNvPr id="13" name="Rechteck 12"/>
          <p:cNvSpPr/>
          <p:nvPr userDrawn="1"/>
        </p:nvSpPr>
        <p:spPr>
          <a:xfrm>
            <a:off x="787651" y="2492896"/>
            <a:ext cx="3640333" cy="2857702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/>
          <a:p>
            <a:r>
              <a:rPr lang="en-US" sz="1400" b="0" dirty="0">
                <a:solidFill>
                  <a:schemeClr val="tx1"/>
                </a:solidFill>
                <a:latin typeface="+mn-lt"/>
              </a:rPr>
              <a:t>Swiss Sustainable Finance</a:t>
            </a:r>
          </a:p>
          <a:p>
            <a:r>
              <a:rPr lang="en-US" sz="1400" dirty="0" err="1"/>
              <a:t>Grossmünsterplatz</a:t>
            </a:r>
            <a:r>
              <a:rPr lang="en-US" sz="1400" dirty="0"/>
              <a:t> 6</a:t>
            </a:r>
          </a:p>
          <a:p>
            <a:r>
              <a:rPr lang="en-US" sz="1400" dirty="0"/>
              <a:t>8001 Zurich</a:t>
            </a:r>
          </a:p>
          <a:p>
            <a:endParaRPr lang="en-US" sz="1400" dirty="0"/>
          </a:p>
          <a:p>
            <a:r>
              <a:rPr lang="en-US" sz="1400" dirty="0"/>
              <a:t>Tel. 0041 44 515 60 50</a:t>
            </a:r>
          </a:p>
          <a:p>
            <a:endParaRPr lang="en-US" sz="14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dirty="0">
                <a:hlinkClick r:id="rId3"/>
              </a:rPr>
              <a:t>info@sustainablefinance.ch</a:t>
            </a:r>
            <a:endParaRPr lang="de-DE" sz="1400" dirty="0"/>
          </a:p>
          <a:p>
            <a:r>
              <a:rPr lang="en-GB" sz="1400" dirty="0">
                <a:hlinkClick r:id="rId4"/>
              </a:rPr>
              <a:t>www.sustainablefinance.ch</a:t>
            </a:r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Follow us on Social Media</a:t>
            </a:r>
          </a:p>
          <a:p>
            <a:r>
              <a:rPr lang="en-US" sz="1400" dirty="0"/>
              <a:t>&gt;Twitter</a:t>
            </a:r>
            <a:r>
              <a:rPr lang="en-US" sz="1400" u="sng" dirty="0">
                <a:hlinkClick r:id="rId5"/>
              </a:rPr>
              <a:t>@SwissSustFin</a:t>
            </a:r>
            <a:endParaRPr lang="de-CH" sz="1400" dirty="0"/>
          </a:p>
          <a:p>
            <a:r>
              <a:rPr lang="en-US" sz="1400" dirty="0"/>
              <a:t>&gt;LinkedIn </a:t>
            </a:r>
            <a:r>
              <a:rPr lang="en-US" sz="1400" u="sng" dirty="0">
                <a:hlinkClick r:id="rId6"/>
              </a:rPr>
              <a:t>Swiss Sustainable Finance</a:t>
            </a:r>
            <a:endParaRPr lang="de-CH" sz="1400" dirty="0"/>
          </a:p>
        </p:txBody>
      </p:sp>
    </p:spTree>
    <p:extLst>
      <p:ext uri="{BB962C8B-B14F-4D97-AF65-F5344CB8AC3E}">
        <p14:creationId xmlns:p14="http://schemas.microsoft.com/office/powerpoint/2010/main" val="2394502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20" name="Rechteck 19"/>
          <p:cNvSpPr/>
          <p:nvPr userDrawn="1"/>
        </p:nvSpPr>
        <p:spPr>
          <a:xfrm>
            <a:off x="0" y="4653136"/>
            <a:ext cx="9144000" cy="2204864"/>
          </a:xfrm>
          <a:prstGeom prst="rect">
            <a:avLst/>
          </a:prstGeom>
          <a:solidFill>
            <a:srgbClr val="009F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9" name="Rechteck 18"/>
          <p:cNvSpPr/>
          <p:nvPr userDrawn="1"/>
        </p:nvSpPr>
        <p:spPr>
          <a:xfrm>
            <a:off x="0" y="0"/>
            <a:ext cx="9144000" cy="1484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0976" y="4797152"/>
            <a:ext cx="7554664" cy="524114"/>
          </a:xfrm>
        </p:spPr>
        <p:txBody>
          <a:bodyPr anchor="b"/>
          <a:lstStyle>
            <a:lvl1pPr algn="l">
              <a:defRPr sz="2800" spc="14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80976" y="5321266"/>
            <a:ext cx="7554664" cy="525600"/>
          </a:xfrm>
        </p:spPr>
        <p:txBody>
          <a:bodyPr/>
          <a:lstStyle>
            <a:lvl1pPr marL="0" indent="0" algn="l">
              <a:buNone/>
              <a:defRPr sz="2800" spc="50" baseline="0">
                <a:solidFill>
                  <a:schemeClr val="bg1"/>
                </a:solidFill>
                <a:latin typeface="Zemestro Pro Bk" panose="020B05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  <a:endParaRPr lang="de-CH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492" y="158312"/>
            <a:ext cx="1548000" cy="673770"/>
          </a:xfrm>
          <a:prstGeom prst="rect">
            <a:avLst/>
          </a:prstGeom>
        </p:spPr>
      </p:pic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2931006" y="6381344"/>
            <a:ext cx="1640994" cy="144000"/>
          </a:xfrm>
        </p:spPr>
        <p:txBody>
          <a:bodyPr/>
          <a:lstStyle>
            <a:lvl1pPr>
              <a:defRPr sz="950">
                <a:solidFill>
                  <a:schemeClr val="bg1"/>
                </a:solidFill>
              </a:defRPr>
            </a:lvl1pPr>
          </a:lstStyle>
          <a:p>
            <a:r>
              <a:rPr lang="de-DE"/>
              <a:t>23 July 2019</a:t>
            </a:r>
            <a:endParaRPr lang="de-CH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80976" y="6080655"/>
            <a:ext cx="7554664" cy="228665"/>
          </a:xfrm>
        </p:spPr>
        <p:txBody>
          <a:bodyPr/>
          <a:lstStyle>
            <a:lvl1pPr>
              <a:defRPr cap="all" spc="160" baseline="0">
                <a:solidFill>
                  <a:schemeClr val="bg1"/>
                </a:solidFill>
                <a:latin typeface="Zemestro Pro" panose="020B0606030504020204" pitchFamily="34" charset="0"/>
              </a:defRPr>
            </a:lvl1pPr>
          </a:lstStyle>
          <a:p>
            <a:pPr lvl="0"/>
            <a:r>
              <a:rPr lang="de-DE" dirty="0"/>
              <a:t>Vorname Name</a:t>
            </a:r>
            <a:endParaRPr lang="de-CH" dirty="0"/>
          </a:p>
        </p:txBody>
      </p:sp>
      <p:sp>
        <p:nvSpPr>
          <p:cNvPr id="14" name="Datumsplatzhalter 3"/>
          <p:cNvSpPr txBox="1">
            <a:spLocks/>
          </p:cNvSpPr>
          <p:nvPr userDrawn="1"/>
        </p:nvSpPr>
        <p:spPr>
          <a:xfrm>
            <a:off x="780977" y="6381344"/>
            <a:ext cx="2062832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e-DE"/>
            </a:defPPr>
            <a:lvl1pPr marL="0" algn="l" defTabSz="914400" rtl="0" eaLnBrk="1" latinLnBrk="0" hangingPunct="1">
              <a:defRPr sz="750" kern="1200" cap="all" spc="100" baseline="0">
                <a:solidFill>
                  <a:schemeClr val="tx1"/>
                </a:solidFill>
                <a:latin typeface="Zemestro Pro" panose="020B060603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50" spc="90" baseline="0" dirty="0">
                <a:solidFill>
                  <a:schemeClr val="bg1"/>
                </a:solidFill>
              </a:rPr>
              <a:t>Swiss </a:t>
            </a:r>
            <a:r>
              <a:rPr lang="de-CH" sz="950" spc="90" baseline="0" dirty="0" err="1">
                <a:solidFill>
                  <a:schemeClr val="bg1"/>
                </a:solidFill>
              </a:rPr>
              <a:t>sustainable</a:t>
            </a:r>
            <a:r>
              <a:rPr lang="de-CH" sz="950" spc="90" baseline="0" dirty="0">
                <a:solidFill>
                  <a:schemeClr val="bg1"/>
                </a:solidFill>
              </a:rPr>
              <a:t> </a:t>
            </a:r>
            <a:r>
              <a:rPr lang="de-CH" sz="950" spc="90" baseline="0" dirty="0" err="1">
                <a:solidFill>
                  <a:schemeClr val="bg1"/>
                </a:solidFill>
              </a:rPr>
              <a:t>finance</a:t>
            </a:r>
            <a:r>
              <a:rPr lang="de-CH" sz="950" spc="90" baseline="0" dirty="0">
                <a:solidFill>
                  <a:schemeClr val="bg1"/>
                </a:solidFill>
              </a:rPr>
              <a:t>   |</a:t>
            </a:r>
          </a:p>
        </p:txBody>
      </p:sp>
      <p:sp>
        <p:nvSpPr>
          <p:cNvPr id="21" name="Rechteckige Legende 20"/>
          <p:cNvSpPr/>
          <p:nvPr userDrawn="1"/>
        </p:nvSpPr>
        <p:spPr>
          <a:xfrm>
            <a:off x="-1620688" y="1484313"/>
            <a:ext cx="1427314" cy="864567"/>
          </a:xfrm>
          <a:prstGeom prst="wedgeRectCallout">
            <a:avLst>
              <a:gd name="adj1" fmla="val 61555"/>
              <a:gd name="adj2" fmla="val -21173"/>
            </a:avLst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CH" sz="950" dirty="0">
                <a:solidFill>
                  <a:schemeClr val="tx1"/>
                </a:solidFill>
              </a:rPr>
              <a:t>Hintergrundbild</a:t>
            </a:r>
            <a:r>
              <a:rPr lang="de-CH" sz="950" baseline="0" dirty="0">
                <a:solidFill>
                  <a:schemeClr val="tx1"/>
                </a:solidFill>
              </a:rPr>
              <a:t> auf der Masterfolie einfügen und in den Hintergrund stellen.</a:t>
            </a:r>
          </a:p>
          <a:p>
            <a:pPr algn="l"/>
            <a:r>
              <a:rPr lang="de-CH" sz="950" baseline="0" dirty="0">
                <a:solidFill>
                  <a:schemeClr val="tx1"/>
                </a:solidFill>
              </a:rPr>
              <a:t>(Ansicht &gt; Folienmaster)</a:t>
            </a:r>
            <a:endParaRPr lang="de-CH" sz="950" b="1" baseline="0" dirty="0">
              <a:solidFill>
                <a:schemeClr val="accent2"/>
              </a:solidFill>
            </a:endParaRPr>
          </a:p>
        </p:txBody>
      </p:sp>
      <p:sp>
        <p:nvSpPr>
          <p:cNvPr id="12" name="Rechteckige Legende 20">
            <a:extLst>
              <a:ext uri="{FF2B5EF4-FFF2-40B4-BE49-F238E27FC236}">
                <a16:creationId xmlns:a16="http://schemas.microsoft.com/office/drawing/2014/main" id="{A70D76D6-1436-47B4-94F0-49A251A5EB10}"/>
              </a:ext>
            </a:extLst>
          </p:cNvPr>
          <p:cNvSpPr/>
          <p:nvPr userDrawn="1"/>
        </p:nvSpPr>
        <p:spPr>
          <a:xfrm>
            <a:off x="-1627488" y="6309320"/>
            <a:ext cx="1427314" cy="548679"/>
          </a:xfrm>
          <a:prstGeom prst="wedgeRectCallout">
            <a:avLst>
              <a:gd name="adj1" fmla="val 61555"/>
              <a:gd name="adj2" fmla="val -21173"/>
            </a:avLst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CH" sz="950" dirty="0">
                <a:solidFill>
                  <a:schemeClr val="tx1"/>
                </a:solidFill>
              </a:rPr>
              <a:t>Datum anpassen:</a:t>
            </a:r>
            <a:br>
              <a:rPr lang="de-CH" sz="950" dirty="0">
                <a:solidFill>
                  <a:schemeClr val="tx1"/>
                </a:solidFill>
              </a:rPr>
            </a:br>
            <a:r>
              <a:rPr lang="de-CH" sz="950" dirty="0">
                <a:solidFill>
                  <a:schemeClr val="tx1"/>
                </a:solidFill>
              </a:rPr>
              <a:t>&gt; Einfügen &gt; Kopf- und Fusszeile</a:t>
            </a:r>
            <a:endParaRPr lang="de-CH" sz="950" b="1" baseline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196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-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99009" y="2748160"/>
            <a:ext cx="7536631" cy="1472928"/>
          </a:xfrm>
        </p:spPr>
        <p:txBody>
          <a:bodyPr/>
          <a:lstStyle>
            <a:lvl1pPr>
              <a:defRPr sz="5600" spc="120" baseline="0"/>
            </a:lvl1pPr>
          </a:lstStyle>
          <a:p>
            <a:r>
              <a:rPr lang="de-DE" dirty="0"/>
              <a:t>Kapitel Titel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 July 2019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Introducing SSF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‹N›</a:t>
            </a:fld>
            <a:endParaRPr lang="de-CH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99009" y="1350970"/>
            <a:ext cx="1243186" cy="1314517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CH" sz="11300" kern="1200" cap="none" spc="-4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e-DE" dirty="0"/>
              <a:t>#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79535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5866" y="1443947"/>
            <a:ext cx="7628467" cy="324000"/>
          </a:xfrm>
        </p:spPr>
        <p:txBody>
          <a:bodyPr/>
          <a:lstStyle/>
          <a:p>
            <a:r>
              <a:rPr lang="en-GB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11560" y="2750574"/>
            <a:ext cx="7812773" cy="2838666"/>
          </a:xfrm>
        </p:spPr>
        <p:txBody>
          <a:bodyPr/>
          <a:lstStyle>
            <a:lvl1pPr marL="447675" indent="-271463">
              <a:spcAft>
                <a:spcPts val="1700"/>
              </a:spcAft>
              <a:buFontTx/>
              <a:buNone/>
              <a:defRPr cap="all" spc="30" baseline="0">
                <a:solidFill>
                  <a:schemeClr val="accent1"/>
                </a:solidFill>
                <a:latin typeface="+mj-lt"/>
              </a:defRPr>
            </a:lvl1pPr>
            <a:lvl2pPr marL="176213" indent="-176213">
              <a:spcAft>
                <a:spcPts val="1700"/>
              </a:spcAft>
              <a:buFont typeface="Wingdings 3" panose="05040102010807070707" pitchFamily="18" charset="2"/>
              <a:buChar char=""/>
              <a:tabLst>
                <a:tab pos="447675" algn="l"/>
              </a:tabLst>
              <a:defRPr u="heavy" cap="all" spc="30" baseline="0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2pPr>
            <a:lvl3pPr marL="287337" indent="0">
              <a:spcAft>
                <a:spcPts val="1700"/>
              </a:spcAft>
              <a:buFontTx/>
              <a:buNone/>
              <a:defRPr cap="all" spc="30" baseline="0">
                <a:solidFill>
                  <a:schemeClr val="accent1"/>
                </a:solidFill>
                <a:latin typeface="+mj-lt"/>
              </a:defRPr>
            </a:lvl3pPr>
            <a:lvl4pPr marL="630238" indent="0">
              <a:spcAft>
                <a:spcPts val="1700"/>
              </a:spcAft>
              <a:buFontTx/>
              <a:buNone/>
              <a:defRPr cap="all" spc="30" baseline="0">
                <a:solidFill>
                  <a:schemeClr val="accent1"/>
                </a:solidFill>
                <a:latin typeface="+mj-lt"/>
              </a:defRPr>
            </a:lvl4pPr>
            <a:lvl5pPr marL="806450" indent="0">
              <a:spcAft>
                <a:spcPts val="1700"/>
              </a:spcAft>
              <a:buFontTx/>
              <a:buNone/>
              <a:defRPr cap="all" spc="30" baseline="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GB" noProof="0"/>
              <a:t>Textmasterformat bearbeiten</a:t>
            </a:r>
          </a:p>
          <a:p>
            <a:pPr lvl="1"/>
            <a:r>
              <a:rPr lang="en-GB" noProof="0"/>
              <a:t>Zweite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 July 2019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Introducing SSF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‹N›</a:t>
            </a:fld>
            <a:endParaRPr lang="de-CH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95866" y="1808856"/>
            <a:ext cx="7628467" cy="32400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CH" sz="2400" kern="1200" cap="none" spc="-4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Zemestro Pro Bk" panose="020B0506030504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GB" noProof="0"/>
              <a:t>Untertitel durch Klicken hinzufügen</a:t>
            </a:r>
          </a:p>
        </p:txBody>
      </p:sp>
      <p:sp>
        <p:nvSpPr>
          <p:cNvPr id="11" name="Rechteckige Legende 10"/>
          <p:cNvSpPr/>
          <p:nvPr userDrawn="1"/>
        </p:nvSpPr>
        <p:spPr>
          <a:xfrm>
            <a:off x="-1620688" y="2750574"/>
            <a:ext cx="1427314" cy="894449"/>
          </a:xfrm>
          <a:prstGeom prst="wedgeRectCallout">
            <a:avLst>
              <a:gd name="adj1" fmla="val 61555"/>
              <a:gd name="adj2" fmla="val -21173"/>
            </a:avLst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CH" sz="950" b="0" baseline="0" dirty="0">
                <a:solidFill>
                  <a:schemeClr val="tx1"/>
                </a:solidFill>
              </a:rPr>
              <a:t>Aktuellen </a:t>
            </a:r>
            <a:r>
              <a:rPr lang="de-CH" sz="950" b="0" baseline="0" dirty="0" err="1">
                <a:solidFill>
                  <a:schemeClr val="tx1"/>
                </a:solidFill>
              </a:rPr>
              <a:t>Agendapunkt</a:t>
            </a:r>
            <a:r>
              <a:rPr lang="de-CH" sz="950" b="0" baseline="0" dirty="0">
                <a:solidFill>
                  <a:schemeClr val="tx1"/>
                </a:solidFill>
              </a:rPr>
              <a:t> hervorheben durch Wechsel auf zweite Textebene.</a:t>
            </a:r>
            <a:endParaRPr lang="de-CH" sz="950" b="1" baseline="0" dirty="0">
              <a:solidFill>
                <a:schemeClr val="accent2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6592" y="3372991"/>
            <a:ext cx="485775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338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95867" y="1460501"/>
            <a:ext cx="7539774" cy="4128739"/>
          </a:xfrm>
        </p:spPr>
        <p:txBody>
          <a:bodyPr/>
          <a:lstStyle/>
          <a:p>
            <a:pPr lvl="0"/>
            <a:r>
              <a:rPr lang="en-GB" noProof="0"/>
              <a:t>Textmasterformat bearbeiten</a:t>
            </a:r>
          </a:p>
          <a:p>
            <a:pPr lvl="1"/>
            <a:r>
              <a:rPr lang="en-GB" noProof="0"/>
              <a:t>Zweite Ebene</a:t>
            </a:r>
          </a:p>
          <a:p>
            <a:pPr lvl="2"/>
            <a:r>
              <a:rPr lang="en-GB" noProof="0"/>
              <a:t>Dritte Ebene</a:t>
            </a:r>
          </a:p>
          <a:p>
            <a:pPr lvl="3"/>
            <a:r>
              <a:rPr lang="en-GB" noProof="0"/>
              <a:t>Vierte Ebene</a:t>
            </a:r>
          </a:p>
          <a:p>
            <a:pPr lvl="4"/>
            <a:r>
              <a:rPr lang="en-GB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 July 2019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Introducing SSF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‹N›</a:t>
            </a:fld>
            <a:endParaRPr lang="de-CH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60462" y="491067"/>
            <a:ext cx="8804026" cy="32400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CH" sz="2400" kern="1200" cap="none" spc="-4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Zemestro Pro Bk" panose="020B0506030504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de-DE" dirty="0"/>
              <a:t>Untertitel durch Klicken hinzufügen</a:t>
            </a:r>
            <a:endParaRPr lang="de-CH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95867" y="5733256"/>
            <a:ext cx="7539773" cy="338932"/>
          </a:xfrm>
        </p:spPr>
        <p:txBody>
          <a:bodyPr anchor="b"/>
          <a:lstStyle>
            <a:lvl1pPr>
              <a:lnSpc>
                <a:spcPct val="114000"/>
              </a:lnSpc>
              <a:defRPr sz="600"/>
            </a:lvl1pPr>
            <a:lvl2pPr marL="108000" indent="-108000">
              <a:lnSpc>
                <a:spcPct val="114000"/>
              </a:lnSpc>
              <a:buClrTx/>
              <a:defRPr sz="600"/>
            </a:lvl2pPr>
            <a:lvl3pPr marL="216000" indent="-108000">
              <a:lnSpc>
                <a:spcPct val="114000"/>
              </a:lnSpc>
              <a:buClr>
                <a:schemeClr val="tx1"/>
              </a:buClr>
              <a:defRPr sz="600"/>
            </a:lvl3pPr>
            <a:lvl4pPr marL="324000" indent="-108000">
              <a:lnSpc>
                <a:spcPct val="114000"/>
              </a:lnSpc>
              <a:defRPr sz="600"/>
            </a:lvl4pPr>
            <a:lvl5pPr>
              <a:lnSpc>
                <a:spcPct val="114000"/>
              </a:lnSpc>
              <a:defRPr sz="600"/>
            </a:lvl5pPr>
          </a:lstStyle>
          <a:p>
            <a:pPr lvl="0"/>
            <a:r>
              <a:rPr lang="de-DE" dirty="0" err="1"/>
              <a:t>Fussnote</a:t>
            </a:r>
            <a:r>
              <a:rPr lang="de-DE" dirty="0"/>
              <a:t> durch Klicken hinzufügen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60462" y="85626"/>
            <a:ext cx="8804026" cy="339509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54930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95866" y="1460501"/>
            <a:ext cx="3700800" cy="4128739"/>
          </a:xfrm>
        </p:spPr>
        <p:txBody>
          <a:bodyPr/>
          <a:lstStyle/>
          <a:p>
            <a:pPr lvl="0"/>
            <a:r>
              <a:rPr lang="en-GB" noProof="0"/>
              <a:t>Textmasterformat bearbeiten</a:t>
            </a:r>
          </a:p>
          <a:p>
            <a:pPr lvl="1"/>
            <a:r>
              <a:rPr lang="en-GB" noProof="0"/>
              <a:t>Zweite Ebene</a:t>
            </a:r>
          </a:p>
          <a:p>
            <a:pPr lvl="2"/>
            <a:r>
              <a:rPr lang="en-GB" noProof="0"/>
              <a:t>Dritte Ebene</a:t>
            </a:r>
          </a:p>
          <a:p>
            <a:pPr lvl="3"/>
            <a:r>
              <a:rPr lang="en-GB" noProof="0"/>
              <a:t>Vierte Ebene</a:t>
            </a:r>
          </a:p>
          <a:p>
            <a:pPr lvl="4"/>
            <a:r>
              <a:rPr lang="en-GB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 July 2019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Introducing SSF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‹N›</a:t>
            </a:fld>
            <a:endParaRPr lang="de-CH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60462" y="491067"/>
            <a:ext cx="8804026" cy="32400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CH" sz="2400" kern="1200" cap="none" spc="-4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Zemestro Pro Bk" panose="020B0506030504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GB" noProof="0"/>
              <a:t>Untertitel durch Klicken hinzufügen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95867" y="5733256"/>
            <a:ext cx="7539773" cy="338932"/>
          </a:xfrm>
        </p:spPr>
        <p:txBody>
          <a:bodyPr anchor="b"/>
          <a:lstStyle>
            <a:lvl1pPr>
              <a:lnSpc>
                <a:spcPct val="114000"/>
              </a:lnSpc>
              <a:defRPr sz="600"/>
            </a:lvl1pPr>
            <a:lvl2pPr marL="108000" indent="-108000">
              <a:lnSpc>
                <a:spcPct val="114000"/>
              </a:lnSpc>
              <a:buClrTx/>
              <a:defRPr sz="600"/>
            </a:lvl2pPr>
            <a:lvl3pPr marL="216000" indent="-108000">
              <a:lnSpc>
                <a:spcPct val="114000"/>
              </a:lnSpc>
              <a:buClr>
                <a:schemeClr val="tx1"/>
              </a:buClr>
              <a:defRPr sz="600"/>
            </a:lvl3pPr>
            <a:lvl4pPr marL="324000" indent="-108000">
              <a:lnSpc>
                <a:spcPct val="114000"/>
              </a:lnSpc>
              <a:defRPr sz="600"/>
            </a:lvl4pPr>
            <a:lvl5pPr>
              <a:lnSpc>
                <a:spcPct val="114000"/>
              </a:lnSpc>
              <a:defRPr sz="600"/>
            </a:lvl5pPr>
          </a:lstStyle>
          <a:p>
            <a:pPr lvl="0"/>
            <a:r>
              <a:rPr lang="en-GB" noProof="0"/>
              <a:t>Fussnote durch Klicken hinzufügen</a:t>
            </a:r>
          </a:p>
          <a:p>
            <a:pPr lvl="1"/>
            <a:r>
              <a:rPr lang="en-GB" noProof="0"/>
              <a:t>Zweite Ebene</a:t>
            </a:r>
          </a:p>
          <a:p>
            <a:pPr lvl="2"/>
            <a:r>
              <a:rPr lang="en-GB" noProof="0"/>
              <a:t>Dritte Ebene</a:t>
            </a:r>
          </a:p>
          <a:p>
            <a:pPr lvl="3"/>
            <a:r>
              <a:rPr lang="en-GB" noProof="0"/>
              <a:t>Vierte Ebene</a:t>
            </a:r>
          </a:p>
          <a:p>
            <a:pPr lvl="4"/>
            <a:r>
              <a:rPr lang="en-GB" noProof="0"/>
              <a:t>Fünfte Ebene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35373" y="1455596"/>
            <a:ext cx="3700267" cy="4128739"/>
          </a:xfrm>
        </p:spPr>
        <p:txBody>
          <a:bodyPr/>
          <a:lstStyle/>
          <a:p>
            <a:pPr lvl="0"/>
            <a:r>
              <a:rPr lang="en-GB" noProof="0"/>
              <a:t>Textmasterformat bearbeiten</a:t>
            </a:r>
          </a:p>
          <a:p>
            <a:pPr lvl="1"/>
            <a:r>
              <a:rPr lang="en-GB" noProof="0"/>
              <a:t>Zweite Ebene</a:t>
            </a:r>
          </a:p>
          <a:p>
            <a:pPr lvl="2"/>
            <a:r>
              <a:rPr lang="en-GB" noProof="0"/>
              <a:t>Dritte Ebene</a:t>
            </a:r>
          </a:p>
          <a:p>
            <a:pPr lvl="3"/>
            <a:r>
              <a:rPr lang="en-GB" noProof="0"/>
              <a:t>Vierte Ebene</a:t>
            </a:r>
          </a:p>
          <a:p>
            <a:pPr lvl="4"/>
            <a:r>
              <a:rPr lang="en-GB" noProof="0"/>
              <a:t>Fünfte Ebene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0629937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30403" y="1460501"/>
            <a:ext cx="3700800" cy="3890097"/>
          </a:xfrm>
        </p:spPr>
        <p:txBody>
          <a:bodyPr anchor="b"/>
          <a:lstStyle/>
          <a:p>
            <a:pPr lvl="0"/>
            <a:r>
              <a:rPr lang="en-GB" noProof="0" dirty="0" err="1"/>
              <a:t>Textmasterformat</a:t>
            </a:r>
            <a:r>
              <a:rPr lang="de-DE" dirty="0"/>
              <a:t>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 July 2019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Introducing SSF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‹N›</a:t>
            </a:fld>
            <a:endParaRPr lang="de-CH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492" y="158312"/>
            <a:ext cx="1548000" cy="673770"/>
          </a:xfrm>
          <a:prstGeom prst="rect">
            <a:avLst/>
          </a:prstGeom>
        </p:spPr>
      </p:pic>
      <p:sp>
        <p:nvSpPr>
          <p:cNvPr id="13" name="Rechteck 12"/>
          <p:cNvSpPr/>
          <p:nvPr userDrawn="1"/>
        </p:nvSpPr>
        <p:spPr>
          <a:xfrm>
            <a:off x="539552" y="2204864"/>
            <a:ext cx="3640333" cy="3793806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/>
          <a:p>
            <a:r>
              <a:rPr lang="en-US" sz="1400" b="0" dirty="0">
                <a:solidFill>
                  <a:schemeClr val="tx1"/>
                </a:solidFill>
                <a:latin typeface="+mn-lt"/>
              </a:rPr>
              <a:t>Swiss Sustainable Finance</a:t>
            </a:r>
          </a:p>
          <a:p>
            <a:r>
              <a:rPr lang="en-US" sz="1400" dirty="0" err="1"/>
              <a:t>Grossmünsterplatz</a:t>
            </a:r>
            <a:r>
              <a:rPr lang="en-US" sz="1400" dirty="0"/>
              <a:t> 6</a:t>
            </a:r>
          </a:p>
          <a:p>
            <a:r>
              <a:rPr lang="en-US" sz="1400" dirty="0"/>
              <a:t>8001 Zurich</a:t>
            </a:r>
          </a:p>
          <a:p>
            <a:endParaRPr lang="en-US" sz="1400" dirty="0"/>
          </a:p>
          <a:p>
            <a:r>
              <a:rPr lang="en-US" sz="1400" dirty="0"/>
              <a:t>Tel. 0041 44 515 60 50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dirty="0">
                <a:hlinkClick r:id="rId3"/>
              </a:rPr>
              <a:t>Sabine.Doebeli@sustainablefinance.ch</a:t>
            </a:r>
            <a:endParaRPr lang="de-DE" sz="14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4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dirty="0"/>
              <a:t>In Geneva: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dirty="0"/>
              <a:t>Tel. 0041 22 907 7106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dirty="0">
                <a:hlinkClick r:id="rId4"/>
              </a:rPr>
              <a:t>Jean.laville@sustainablefinance.ch</a:t>
            </a:r>
            <a:endParaRPr lang="de-DE" sz="14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4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dirty="0"/>
              <a:t>In Lugano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dirty="0"/>
              <a:t>Tel 00</a:t>
            </a:r>
            <a:r>
              <a:rPr lang="it-CH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41 91 961 65 23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dirty="0">
                <a:hlinkClick r:id="rId5"/>
              </a:rPr>
              <a:t>Alberto.Stival@sustainablefinance.ch</a:t>
            </a:r>
            <a:endParaRPr lang="de-DE" sz="14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GB" sz="1400" dirty="0">
                <a:hlinkClick r:id="rId6"/>
              </a:rPr>
              <a:t>www.sustainablefinance.ch</a:t>
            </a:r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Follow us on Social Media</a:t>
            </a:r>
          </a:p>
          <a:p>
            <a:r>
              <a:rPr lang="en-US" sz="1400" dirty="0"/>
              <a:t>&gt;Twitter</a:t>
            </a:r>
            <a:r>
              <a:rPr lang="en-US" sz="1400" u="sng" dirty="0">
                <a:hlinkClick r:id="rId7"/>
              </a:rPr>
              <a:t>@SwissSustFin</a:t>
            </a:r>
            <a:endParaRPr lang="de-CH" sz="1400" dirty="0"/>
          </a:p>
          <a:p>
            <a:r>
              <a:rPr lang="en-US" sz="1400" dirty="0"/>
              <a:t>&gt;LinkedIn </a:t>
            </a:r>
            <a:r>
              <a:rPr lang="en-US" sz="1400" u="sng" dirty="0">
                <a:hlinkClick r:id="rId8"/>
              </a:rPr>
              <a:t>Swiss Sustainable Finance</a:t>
            </a:r>
            <a:endParaRPr lang="de-CH" sz="1400" dirty="0"/>
          </a:p>
        </p:txBody>
      </p:sp>
    </p:spTree>
    <p:extLst>
      <p:ext uri="{BB962C8B-B14F-4D97-AF65-F5344CB8AC3E}">
        <p14:creationId xmlns:p14="http://schemas.microsoft.com/office/powerpoint/2010/main" val="4778155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 July 2019</a:t>
            </a:r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Introducing SSF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‹N›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38371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-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99009" y="2748160"/>
            <a:ext cx="7536631" cy="1472928"/>
          </a:xfrm>
        </p:spPr>
        <p:txBody>
          <a:bodyPr/>
          <a:lstStyle>
            <a:lvl1pPr>
              <a:defRPr sz="5600" spc="120" baseline="0"/>
            </a:lvl1pPr>
          </a:lstStyle>
          <a:p>
            <a:r>
              <a:rPr lang="de-DE" dirty="0"/>
              <a:t>Kapitel Titel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23 July 2019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Introducing SSF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‹N›</a:t>
            </a:fld>
            <a:endParaRPr lang="de-CH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99009" y="1350970"/>
            <a:ext cx="1243186" cy="1314517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CH" sz="11300" kern="1200" cap="none" spc="-4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e-DE" dirty="0"/>
              <a:t>#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14671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5866" y="1443947"/>
            <a:ext cx="7628467" cy="324000"/>
          </a:xfrm>
        </p:spPr>
        <p:txBody>
          <a:bodyPr/>
          <a:lstStyle/>
          <a:p>
            <a:r>
              <a:rPr lang="en-GB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11560" y="2750574"/>
            <a:ext cx="7812773" cy="2838666"/>
          </a:xfrm>
        </p:spPr>
        <p:txBody>
          <a:bodyPr/>
          <a:lstStyle>
            <a:lvl1pPr marL="447675" indent="-271463">
              <a:spcAft>
                <a:spcPts val="1700"/>
              </a:spcAft>
              <a:buFontTx/>
              <a:buNone/>
              <a:defRPr cap="all" spc="30" baseline="0">
                <a:solidFill>
                  <a:schemeClr val="accent1"/>
                </a:solidFill>
                <a:latin typeface="+mj-lt"/>
              </a:defRPr>
            </a:lvl1pPr>
            <a:lvl2pPr marL="176213" indent="-176213">
              <a:spcAft>
                <a:spcPts val="1700"/>
              </a:spcAft>
              <a:buFont typeface="Wingdings 3" panose="05040102010807070707" pitchFamily="18" charset="2"/>
              <a:buChar char=""/>
              <a:tabLst>
                <a:tab pos="447675" algn="l"/>
              </a:tabLst>
              <a:defRPr u="heavy" cap="all" spc="30" baseline="0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2pPr>
            <a:lvl3pPr marL="287337" indent="0">
              <a:spcAft>
                <a:spcPts val="1700"/>
              </a:spcAft>
              <a:buFontTx/>
              <a:buNone/>
              <a:defRPr cap="all" spc="30" baseline="0">
                <a:solidFill>
                  <a:schemeClr val="accent1"/>
                </a:solidFill>
                <a:latin typeface="+mj-lt"/>
              </a:defRPr>
            </a:lvl3pPr>
            <a:lvl4pPr marL="630238" indent="0">
              <a:spcAft>
                <a:spcPts val="1700"/>
              </a:spcAft>
              <a:buFontTx/>
              <a:buNone/>
              <a:defRPr cap="all" spc="30" baseline="0">
                <a:solidFill>
                  <a:schemeClr val="accent1"/>
                </a:solidFill>
                <a:latin typeface="+mj-lt"/>
              </a:defRPr>
            </a:lvl4pPr>
            <a:lvl5pPr marL="806450" indent="0">
              <a:spcAft>
                <a:spcPts val="1700"/>
              </a:spcAft>
              <a:buFontTx/>
              <a:buNone/>
              <a:defRPr cap="all" spc="30" baseline="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GB" noProof="0"/>
              <a:t>Textmasterformat bearbeiten</a:t>
            </a:r>
          </a:p>
          <a:p>
            <a:pPr lvl="1"/>
            <a:r>
              <a:rPr lang="en-GB" noProof="0"/>
              <a:t>Zweite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23 July 2019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Introducing SSF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‹N›</a:t>
            </a:fld>
            <a:endParaRPr lang="de-CH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95866" y="1808856"/>
            <a:ext cx="7628467" cy="32400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CH" sz="2400" kern="1200" cap="none" spc="-4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Zemestro Pro Bk" panose="020B0506030504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GB" noProof="0"/>
              <a:t>Untertitel durch Klicken hinzufügen</a:t>
            </a:r>
          </a:p>
        </p:txBody>
      </p:sp>
      <p:sp>
        <p:nvSpPr>
          <p:cNvPr id="11" name="Rechteckige Legende 10"/>
          <p:cNvSpPr/>
          <p:nvPr userDrawn="1"/>
        </p:nvSpPr>
        <p:spPr>
          <a:xfrm>
            <a:off x="-1620688" y="2750574"/>
            <a:ext cx="1427314" cy="894449"/>
          </a:xfrm>
          <a:prstGeom prst="wedgeRectCallout">
            <a:avLst>
              <a:gd name="adj1" fmla="val 61555"/>
              <a:gd name="adj2" fmla="val -21173"/>
            </a:avLst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CH" sz="950" b="0" baseline="0" dirty="0">
                <a:solidFill>
                  <a:schemeClr val="tx1"/>
                </a:solidFill>
              </a:rPr>
              <a:t>Aktuellen </a:t>
            </a:r>
            <a:r>
              <a:rPr lang="de-CH" sz="950" b="0" baseline="0" dirty="0" err="1">
                <a:solidFill>
                  <a:schemeClr val="tx1"/>
                </a:solidFill>
              </a:rPr>
              <a:t>Agendapunkt</a:t>
            </a:r>
            <a:r>
              <a:rPr lang="de-CH" sz="950" b="0" baseline="0" dirty="0">
                <a:solidFill>
                  <a:schemeClr val="tx1"/>
                </a:solidFill>
              </a:rPr>
              <a:t> hervorheben durch Wechsel auf zweite Textebene.</a:t>
            </a:r>
            <a:endParaRPr lang="de-CH" sz="950" b="1" baseline="0" dirty="0">
              <a:solidFill>
                <a:schemeClr val="accent2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2" y="3372991"/>
            <a:ext cx="485775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08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95867" y="1460501"/>
            <a:ext cx="7539774" cy="4128739"/>
          </a:xfrm>
        </p:spPr>
        <p:txBody>
          <a:bodyPr/>
          <a:lstStyle/>
          <a:p>
            <a:pPr lvl="0"/>
            <a:r>
              <a:rPr lang="en-GB" noProof="0" dirty="0" err="1"/>
              <a:t>Textmasterformat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23 July 2019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Introducing SSF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‹N›</a:t>
            </a:fld>
            <a:endParaRPr lang="de-CH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60462" y="491067"/>
            <a:ext cx="8804026" cy="32400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CH" sz="2400" kern="1200" cap="none" spc="-4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Zemestro Pro Bk" panose="020B0506030504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de-DE" dirty="0"/>
              <a:t>Untertitel durch Klicken hinzufügen</a:t>
            </a:r>
            <a:endParaRPr lang="de-CH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95867" y="5733256"/>
            <a:ext cx="7539773" cy="338932"/>
          </a:xfrm>
        </p:spPr>
        <p:txBody>
          <a:bodyPr anchor="b"/>
          <a:lstStyle>
            <a:lvl1pPr>
              <a:lnSpc>
                <a:spcPct val="114000"/>
              </a:lnSpc>
              <a:defRPr sz="600"/>
            </a:lvl1pPr>
            <a:lvl2pPr marL="108000" indent="-108000">
              <a:lnSpc>
                <a:spcPct val="114000"/>
              </a:lnSpc>
              <a:buClrTx/>
              <a:defRPr sz="600"/>
            </a:lvl2pPr>
            <a:lvl3pPr marL="216000" indent="-108000">
              <a:lnSpc>
                <a:spcPct val="114000"/>
              </a:lnSpc>
              <a:buClr>
                <a:schemeClr val="tx1"/>
              </a:buClr>
              <a:defRPr sz="600"/>
            </a:lvl3pPr>
            <a:lvl4pPr marL="324000" indent="-108000">
              <a:lnSpc>
                <a:spcPct val="114000"/>
              </a:lnSpc>
              <a:defRPr sz="600"/>
            </a:lvl4pPr>
            <a:lvl5pPr>
              <a:lnSpc>
                <a:spcPct val="114000"/>
              </a:lnSpc>
              <a:defRPr sz="600"/>
            </a:lvl5pPr>
          </a:lstStyle>
          <a:p>
            <a:pPr lvl="0"/>
            <a:r>
              <a:rPr lang="de-DE" dirty="0" err="1"/>
              <a:t>Fussnote</a:t>
            </a:r>
            <a:r>
              <a:rPr lang="de-DE" dirty="0"/>
              <a:t> durch Klicken hinzufügen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60462" y="85626"/>
            <a:ext cx="8804026" cy="339509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54364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95866" y="1460501"/>
            <a:ext cx="3700800" cy="4128739"/>
          </a:xfrm>
        </p:spPr>
        <p:txBody>
          <a:bodyPr/>
          <a:lstStyle/>
          <a:p>
            <a:pPr lvl="0"/>
            <a:r>
              <a:rPr lang="en-GB" noProof="0"/>
              <a:t>Textmasterformat bearbeiten</a:t>
            </a:r>
          </a:p>
          <a:p>
            <a:pPr lvl="1"/>
            <a:r>
              <a:rPr lang="en-GB" noProof="0"/>
              <a:t>Zweite Ebene</a:t>
            </a:r>
          </a:p>
          <a:p>
            <a:pPr lvl="2"/>
            <a:r>
              <a:rPr lang="en-GB" noProof="0"/>
              <a:t>Dritte Ebene</a:t>
            </a:r>
          </a:p>
          <a:p>
            <a:pPr lvl="3"/>
            <a:r>
              <a:rPr lang="en-GB" noProof="0"/>
              <a:t>Vierte Ebene</a:t>
            </a:r>
          </a:p>
          <a:p>
            <a:pPr lvl="4"/>
            <a:r>
              <a:rPr lang="en-GB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23 July 2019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Introducing SSF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‹N›</a:t>
            </a:fld>
            <a:endParaRPr lang="de-CH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60462" y="491067"/>
            <a:ext cx="8804026" cy="32400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CH" sz="2400" kern="1200" cap="none" spc="-4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Zemestro Pro Bk" panose="020B0506030504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GB" noProof="0"/>
              <a:t>Untertitel durch Klicken hinzufügen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95867" y="5733256"/>
            <a:ext cx="7539773" cy="338932"/>
          </a:xfrm>
        </p:spPr>
        <p:txBody>
          <a:bodyPr anchor="b"/>
          <a:lstStyle>
            <a:lvl1pPr>
              <a:lnSpc>
                <a:spcPct val="114000"/>
              </a:lnSpc>
              <a:defRPr sz="600"/>
            </a:lvl1pPr>
            <a:lvl2pPr marL="108000" indent="-108000">
              <a:lnSpc>
                <a:spcPct val="114000"/>
              </a:lnSpc>
              <a:buClrTx/>
              <a:defRPr sz="600"/>
            </a:lvl2pPr>
            <a:lvl3pPr marL="216000" indent="-108000">
              <a:lnSpc>
                <a:spcPct val="114000"/>
              </a:lnSpc>
              <a:buClr>
                <a:schemeClr val="tx1"/>
              </a:buClr>
              <a:defRPr sz="600"/>
            </a:lvl3pPr>
            <a:lvl4pPr marL="324000" indent="-108000">
              <a:lnSpc>
                <a:spcPct val="114000"/>
              </a:lnSpc>
              <a:defRPr sz="600"/>
            </a:lvl4pPr>
            <a:lvl5pPr>
              <a:lnSpc>
                <a:spcPct val="114000"/>
              </a:lnSpc>
              <a:defRPr sz="600"/>
            </a:lvl5pPr>
          </a:lstStyle>
          <a:p>
            <a:pPr lvl="0"/>
            <a:r>
              <a:rPr lang="en-GB" noProof="0"/>
              <a:t>Fussnote durch Klicken hinzufügen</a:t>
            </a:r>
          </a:p>
          <a:p>
            <a:pPr lvl="1"/>
            <a:r>
              <a:rPr lang="en-GB" noProof="0"/>
              <a:t>Zweite Ebene</a:t>
            </a:r>
          </a:p>
          <a:p>
            <a:pPr lvl="2"/>
            <a:r>
              <a:rPr lang="en-GB" noProof="0"/>
              <a:t>Dritte Ebene</a:t>
            </a:r>
          </a:p>
          <a:p>
            <a:pPr lvl="3"/>
            <a:r>
              <a:rPr lang="en-GB" noProof="0"/>
              <a:t>Vierte Ebene</a:t>
            </a:r>
          </a:p>
          <a:p>
            <a:pPr lvl="4"/>
            <a:r>
              <a:rPr lang="en-GB" noProof="0"/>
              <a:t>Fünfte Ebene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35373" y="1455596"/>
            <a:ext cx="3700267" cy="4128739"/>
          </a:xfrm>
        </p:spPr>
        <p:txBody>
          <a:bodyPr/>
          <a:lstStyle/>
          <a:p>
            <a:pPr lvl="0"/>
            <a:r>
              <a:rPr lang="en-GB" noProof="0"/>
              <a:t>Textmasterformat bearbeiten</a:t>
            </a:r>
          </a:p>
          <a:p>
            <a:pPr lvl="1"/>
            <a:r>
              <a:rPr lang="en-GB" noProof="0"/>
              <a:t>Zweite Ebene</a:t>
            </a:r>
          </a:p>
          <a:p>
            <a:pPr lvl="2"/>
            <a:r>
              <a:rPr lang="en-GB" noProof="0"/>
              <a:t>Dritte Ebene</a:t>
            </a:r>
          </a:p>
          <a:p>
            <a:pPr lvl="3"/>
            <a:r>
              <a:rPr lang="en-GB" noProof="0"/>
              <a:t>Vierte Ebene</a:t>
            </a:r>
          </a:p>
          <a:p>
            <a:pPr lvl="4"/>
            <a:r>
              <a:rPr lang="en-GB" noProof="0"/>
              <a:t>Fünfte Ebene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657745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23 July 2019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Introducing SSF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‹N›</a:t>
            </a:fld>
            <a:endParaRPr lang="de-CH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92" y="158312"/>
            <a:ext cx="1548000" cy="673770"/>
          </a:xfrm>
          <a:prstGeom prst="rect">
            <a:avLst/>
          </a:prstGeom>
        </p:spPr>
      </p:pic>
      <p:sp>
        <p:nvSpPr>
          <p:cNvPr id="13" name="Rechteck 12"/>
          <p:cNvSpPr/>
          <p:nvPr userDrawn="1"/>
        </p:nvSpPr>
        <p:spPr>
          <a:xfrm>
            <a:off x="787651" y="1976698"/>
            <a:ext cx="3640333" cy="2857702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/>
          <a:p>
            <a:r>
              <a:rPr lang="en-US" sz="1400" b="0" dirty="0">
                <a:solidFill>
                  <a:schemeClr val="tx1"/>
                </a:solidFill>
                <a:latin typeface="+mn-lt"/>
              </a:rPr>
              <a:t>Swiss Sustainable Finance</a:t>
            </a:r>
          </a:p>
          <a:p>
            <a:r>
              <a:rPr lang="en-US" sz="1400" dirty="0" err="1"/>
              <a:t>Grossmünsterplatz</a:t>
            </a:r>
            <a:r>
              <a:rPr lang="en-US" sz="1400" dirty="0"/>
              <a:t> 6</a:t>
            </a:r>
          </a:p>
          <a:p>
            <a:r>
              <a:rPr lang="en-US" sz="1400" dirty="0"/>
              <a:t>8001 Zurich</a:t>
            </a:r>
          </a:p>
          <a:p>
            <a:endParaRPr lang="en-US" sz="1400" dirty="0"/>
          </a:p>
          <a:p>
            <a:r>
              <a:rPr lang="en-US" sz="1400" dirty="0"/>
              <a:t>Tel. 0041 44 515 60 50</a:t>
            </a:r>
          </a:p>
          <a:p>
            <a:endParaRPr lang="en-US" sz="14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dirty="0">
                <a:hlinkClick r:id="rId3"/>
              </a:rPr>
              <a:t>info@sustainablefinance.ch</a:t>
            </a:r>
            <a:endParaRPr lang="de-DE" sz="1400" dirty="0"/>
          </a:p>
          <a:p>
            <a:r>
              <a:rPr lang="en-GB" sz="1400" dirty="0">
                <a:hlinkClick r:id="rId4"/>
              </a:rPr>
              <a:t>www.sustainablefinance.ch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9" name="Rechteck 12"/>
          <p:cNvSpPr/>
          <p:nvPr userDrawn="1"/>
        </p:nvSpPr>
        <p:spPr>
          <a:xfrm>
            <a:off x="4857357" y="1757862"/>
            <a:ext cx="3622355" cy="2857702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/>
          <a:p>
            <a:endParaRPr lang="en-US" sz="1400" dirty="0"/>
          </a:p>
          <a:p>
            <a:r>
              <a:rPr lang="en-US" sz="1400" b="1" dirty="0"/>
              <a:t>Follow us on Social Media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u="none" dirty="0"/>
              <a:t>	</a:t>
            </a:r>
            <a:r>
              <a:rPr lang="en-US" sz="1400" u="sng" dirty="0">
                <a:hlinkClick r:id="rId5"/>
              </a:rPr>
              <a:t>@</a:t>
            </a:r>
            <a:r>
              <a:rPr lang="en-US" sz="1400" u="sng" dirty="0" err="1">
                <a:hlinkClick r:id="rId5"/>
              </a:rPr>
              <a:t>SwissSustFin</a:t>
            </a:r>
            <a:endParaRPr lang="en-US" sz="1400" u="sng" dirty="0"/>
          </a:p>
          <a:p>
            <a:endParaRPr lang="de-CH" sz="1400" dirty="0"/>
          </a:p>
          <a:p>
            <a:endParaRPr lang="de-CH" sz="1400" dirty="0"/>
          </a:p>
          <a:p>
            <a:r>
              <a:rPr lang="en-US" sz="1400" dirty="0"/>
              <a:t>	 </a:t>
            </a:r>
            <a:r>
              <a:rPr lang="en-US" sz="1400" u="sng" dirty="0">
                <a:hlinkClick r:id="rId6"/>
              </a:rPr>
              <a:t>Swiss Sustainable Finance</a:t>
            </a:r>
            <a:endParaRPr lang="de-CH" sz="1400" dirty="0"/>
          </a:p>
          <a:p>
            <a:pPr lvl="0"/>
            <a:endParaRPr lang="de-CH" sz="140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774657" y="4041442"/>
            <a:ext cx="682561" cy="598200"/>
          </a:xfrm>
          <a:prstGeom prst="rect">
            <a:avLst/>
          </a:prstGeom>
        </p:spPr>
      </p:pic>
      <p:pic>
        <p:nvPicPr>
          <p:cNvPr id="12" name="Picture 2" descr="Bildergebnis fÃ¼r twitter icon round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672" y="3472774"/>
            <a:ext cx="492580" cy="49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172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23 July 2019</a:t>
            </a:r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Introducing SSF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‹N›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920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292" y="2064824"/>
            <a:ext cx="3946225" cy="3930354"/>
          </a:xfrm>
        </p:spPr>
        <p:txBody>
          <a:bodyPr>
            <a:normAutofit/>
          </a:bodyPr>
          <a:lstStyle>
            <a:lvl1pPr>
              <a:defRPr sz="1800">
                <a:solidFill>
                  <a:srgbClr val="404040"/>
                </a:solidFill>
              </a:defRPr>
            </a:lvl1pPr>
            <a:lvl2pPr>
              <a:defRPr sz="1800">
                <a:solidFill>
                  <a:srgbClr val="404040"/>
                </a:solidFill>
              </a:defRPr>
            </a:lvl2pPr>
            <a:lvl3pPr>
              <a:defRPr sz="18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363" y="2064824"/>
            <a:ext cx="3997637" cy="393035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8293" y="1143000"/>
            <a:ext cx="8213408" cy="7296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3505307" y="6394450"/>
            <a:ext cx="2133600" cy="465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 i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fld id="{6C43C0BD-1E32-754F-AB9F-E7489F0CB800}" type="slidenum">
              <a:rPr lang="de-DE" smtClean="0">
                <a:solidFill>
                  <a:prstClr val="white"/>
                </a:solidFill>
              </a:rPr>
              <a:pPr/>
              <a:t>‹N›</a:t>
            </a:fld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28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21D601-CB48-4FF1-85A0-F2233F61B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>
            <a:lvl1pPr>
              <a:defRPr sz="2250" b="1">
                <a:latin typeface="+mn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5A3037A-2EFB-4139-802D-7A18F2232D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2B4A3BE-5F1A-4091-92CD-0F9F9F952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June 2019</a:t>
            </a:r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8F305FA-A29C-4693-AA87-7F5CB3123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C4EDF51-076B-4323-9EA2-E2E7C447E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59159-9BEB-490E-BBC2-05B9EA9EBA99}" type="slidenum">
              <a:rPr lang="de-DE" smtClean="0"/>
              <a:t>‹N›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0787C9B-5B60-4963-8259-7B7A0BCFA2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933451"/>
            <a:ext cx="7886700" cy="493713"/>
          </a:xfrm>
        </p:spPr>
        <p:txBody>
          <a:bodyPr/>
          <a:lstStyle>
            <a:lvl1pPr marL="0" indent="0">
              <a:buNone/>
              <a:defRPr sz="1500" b="0" i="1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06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60462" y="85626"/>
            <a:ext cx="8804026" cy="33950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95867" y="1460501"/>
            <a:ext cx="7539774" cy="463279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979712" y="6370030"/>
            <a:ext cx="2448272" cy="10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50" cap="all" spc="90" baseline="0">
                <a:solidFill>
                  <a:schemeClr val="tx1"/>
                </a:solidFill>
                <a:latin typeface="Zemestro Pro" panose="020B0606030504020204" pitchFamily="34" charset="0"/>
              </a:defRPr>
            </a:lvl1pPr>
          </a:lstStyle>
          <a:p>
            <a:r>
              <a:rPr lang="de-DE"/>
              <a:t>23 July 2019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686317" y="6370030"/>
            <a:ext cx="3649323" cy="10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50" cap="none" spc="10" baseline="0">
                <a:solidFill>
                  <a:schemeClr val="accent1"/>
                </a:solidFill>
                <a:latin typeface="Zemestro Pro" panose="020B0606030504020204" pitchFamily="34" charset="0"/>
              </a:defRPr>
            </a:lvl1pPr>
          </a:lstStyle>
          <a:p>
            <a:r>
              <a:rPr lang="en-GB" noProof="0"/>
              <a:t>Introducing SSF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503810" y="6295510"/>
            <a:ext cx="460678" cy="2434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550">
                <a:solidFill>
                  <a:schemeClr val="accent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‹N›</a:t>
            </a:fld>
            <a:endParaRPr lang="de-CH" dirty="0"/>
          </a:p>
        </p:txBody>
      </p:sp>
      <p:sp>
        <p:nvSpPr>
          <p:cNvPr id="9" name="Datumsplatzhalter 3"/>
          <p:cNvSpPr txBox="1">
            <a:spLocks/>
          </p:cNvSpPr>
          <p:nvPr userDrawn="1"/>
        </p:nvSpPr>
        <p:spPr>
          <a:xfrm>
            <a:off x="215801" y="6370030"/>
            <a:ext cx="1691903" cy="10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e-DE"/>
            </a:defPPr>
            <a:lvl1pPr marL="0" algn="l" defTabSz="914400" rtl="0" eaLnBrk="1" latinLnBrk="0" hangingPunct="1">
              <a:defRPr sz="750" kern="1200" cap="all" spc="100" baseline="0">
                <a:solidFill>
                  <a:schemeClr val="tx1"/>
                </a:solidFill>
                <a:latin typeface="Zemestro Pro" panose="020B060603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0" spc="90" baseline="0" noProof="0">
                <a:solidFill>
                  <a:schemeClr val="accent1"/>
                </a:solidFill>
              </a:rPr>
              <a:t>Swiss sustainable finance   |</a:t>
            </a:r>
          </a:p>
        </p:txBody>
      </p:sp>
      <p:cxnSp>
        <p:nvCxnSpPr>
          <p:cNvPr id="11" name="Gerader Verbinder 10"/>
          <p:cNvCxnSpPr/>
          <p:nvPr userDrawn="1"/>
        </p:nvCxnSpPr>
        <p:spPr>
          <a:xfrm>
            <a:off x="162843" y="6345582"/>
            <a:ext cx="0" cy="51480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 userDrawn="1"/>
        </p:nvCxnSpPr>
        <p:spPr>
          <a:xfrm>
            <a:off x="4627340" y="6345582"/>
            <a:ext cx="0" cy="5148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/>
          <p:cNvCxnSpPr/>
          <p:nvPr userDrawn="1"/>
        </p:nvCxnSpPr>
        <p:spPr>
          <a:xfrm>
            <a:off x="8450384" y="6345582"/>
            <a:ext cx="0" cy="5148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4563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6" r:id="rId8"/>
    <p:sldLayoutId id="2147483715" r:id="rId9"/>
    <p:sldLayoutId id="2147483716" r:id="rId10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 cap="all" spc="4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287338" indent="-287338" algn="l" defTabSz="914400" rtl="0" eaLnBrk="1" latinLnBrk="0" hangingPunct="1">
        <a:lnSpc>
          <a:spcPct val="100000"/>
        </a:lnSpc>
        <a:spcBef>
          <a:spcPts val="0"/>
        </a:spcBef>
        <a:buClr>
          <a:schemeClr val="accent1"/>
        </a:buClr>
        <a:buFont typeface="Corbel" panose="020B0503020204020204" pitchFamily="34" charset="0"/>
        <a:buChar char="—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28650" indent="-341313" algn="l" defTabSz="914400" rtl="0" eaLnBrk="1" latinLnBrk="0" hangingPunct="1">
        <a:lnSpc>
          <a:spcPct val="100000"/>
        </a:lnSpc>
        <a:spcBef>
          <a:spcPts val="0"/>
        </a:spcBef>
        <a:buClr>
          <a:schemeClr val="accent1"/>
        </a:buClr>
        <a:buFont typeface="Corbel" panose="020B0503020204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73113" indent="-142875" algn="l" defTabSz="914400" rtl="0" eaLnBrk="1" latinLnBrk="0" hangingPunct="1">
        <a:lnSpc>
          <a:spcPct val="100000"/>
        </a:lnSpc>
        <a:spcBef>
          <a:spcPts val="0"/>
        </a:spcBef>
        <a:buFont typeface="Corbel" panose="020B0503020204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95350" indent="-889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60462" y="85626"/>
            <a:ext cx="8804026" cy="33950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95867" y="1460501"/>
            <a:ext cx="7539774" cy="463279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979712" y="6370030"/>
            <a:ext cx="2448272" cy="10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50" cap="all" spc="90" baseline="0">
                <a:solidFill>
                  <a:schemeClr val="tx1"/>
                </a:solidFill>
                <a:latin typeface="Zemestro Pro" panose="020B0606030504020204" pitchFamily="34" charset="0"/>
              </a:defRPr>
            </a:lvl1pPr>
          </a:lstStyle>
          <a:p>
            <a:r>
              <a:rPr lang="de-DE"/>
              <a:t>23 July 2019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686317" y="6370030"/>
            <a:ext cx="3649323" cy="10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50" cap="none" spc="10" baseline="0">
                <a:solidFill>
                  <a:schemeClr val="accent1"/>
                </a:solidFill>
                <a:latin typeface="Zemestro Pro" panose="020B0606030504020204" pitchFamily="34" charset="0"/>
              </a:defRPr>
            </a:lvl1pPr>
          </a:lstStyle>
          <a:p>
            <a:r>
              <a:rPr lang="en-GB" noProof="0"/>
              <a:t>Introducing SSF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503810" y="6295510"/>
            <a:ext cx="460678" cy="2434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550">
                <a:solidFill>
                  <a:schemeClr val="accent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‹N›</a:t>
            </a:fld>
            <a:endParaRPr lang="de-CH" dirty="0"/>
          </a:p>
        </p:txBody>
      </p:sp>
      <p:sp>
        <p:nvSpPr>
          <p:cNvPr id="9" name="Datumsplatzhalter 3"/>
          <p:cNvSpPr txBox="1">
            <a:spLocks/>
          </p:cNvSpPr>
          <p:nvPr userDrawn="1"/>
        </p:nvSpPr>
        <p:spPr>
          <a:xfrm>
            <a:off x="215801" y="6370030"/>
            <a:ext cx="1691903" cy="10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e-DE"/>
            </a:defPPr>
            <a:lvl1pPr marL="0" algn="l" defTabSz="914400" rtl="0" eaLnBrk="1" latinLnBrk="0" hangingPunct="1">
              <a:defRPr sz="750" kern="1200" cap="all" spc="100" baseline="0">
                <a:solidFill>
                  <a:schemeClr val="tx1"/>
                </a:solidFill>
                <a:latin typeface="Zemestro Pro" panose="020B060603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0" spc="90" baseline="0" noProof="0">
                <a:solidFill>
                  <a:schemeClr val="accent1"/>
                </a:solidFill>
              </a:rPr>
              <a:t>Swiss sustainable finance   |</a:t>
            </a:r>
          </a:p>
        </p:txBody>
      </p:sp>
      <p:cxnSp>
        <p:nvCxnSpPr>
          <p:cNvPr id="11" name="Gerader Verbinder 10"/>
          <p:cNvCxnSpPr/>
          <p:nvPr userDrawn="1"/>
        </p:nvCxnSpPr>
        <p:spPr>
          <a:xfrm>
            <a:off x="162843" y="6345582"/>
            <a:ext cx="0" cy="51480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 userDrawn="1"/>
        </p:nvCxnSpPr>
        <p:spPr>
          <a:xfrm>
            <a:off x="4627340" y="6345582"/>
            <a:ext cx="0" cy="5148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/>
          <p:cNvCxnSpPr/>
          <p:nvPr userDrawn="1"/>
        </p:nvCxnSpPr>
        <p:spPr>
          <a:xfrm>
            <a:off x="8450384" y="6345582"/>
            <a:ext cx="0" cy="5148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194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 cap="all" spc="4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287338" indent="-287338" algn="l" defTabSz="914400" rtl="0" eaLnBrk="1" latinLnBrk="0" hangingPunct="1">
        <a:lnSpc>
          <a:spcPct val="100000"/>
        </a:lnSpc>
        <a:spcBef>
          <a:spcPts val="0"/>
        </a:spcBef>
        <a:buClr>
          <a:schemeClr val="accent1"/>
        </a:buClr>
        <a:buFont typeface="Corbel" panose="020B0503020204020204" pitchFamily="34" charset="0"/>
        <a:buChar char="—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28650" indent="-341313" algn="l" defTabSz="914400" rtl="0" eaLnBrk="1" latinLnBrk="0" hangingPunct="1">
        <a:lnSpc>
          <a:spcPct val="100000"/>
        </a:lnSpc>
        <a:spcBef>
          <a:spcPts val="0"/>
        </a:spcBef>
        <a:buClr>
          <a:schemeClr val="accent1"/>
        </a:buClr>
        <a:buFont typeface="Corbel" panose="020B0503020204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73113" indent="-142875" algn="l" defTabSz="914400" rtl="0" eaLnBrk="1" latinLnBrk="0" hangingPunct="1">
        <a:lnSpc>
          <a:spcPct val="100000"/>
        </a:lnSpc>
        <a:spcBef>
          <a:spcPts val="0"/>
        </a:spcBef>
        <a:buFont typeface="Corbel" panose="020B0503020204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95350" indent="-889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13" Type="http://schemas.openxmlformats.org/officeDocument/2006/relationships/image" Target="../media/image48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7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11" Type="http://schemas.openxmlformats.org/officeDocument/2006/relationships/image" Target="../media/image46.jpeg"/><Relationship Id="rId5" Type="http://schemas.openxmlformats.org/officeDocument/2006/relationships/image" Target="../media/image41.tiff"/><Relationship Id="rId15" Type="http://schemas.openxmlformats.org/officeDocument/2006/relationships/image" Target="../media/image50.jpeg"/><Relationship Id="rId10" Type="http://schemas.microsoft.com/office/2007/relationships/hdphoto" Target="../media/hdphoto1.wdp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3coBFy9EPBk" TargetMode="External"/><Relationship Id="rId6" Type="http://schemas.openxmlformats.org/officeDocument/2006/relationships/image" Target="../media/image26.png"/><Relationship Id="rId5" Type="http://schemas.openxmlformats.org/officeDocument/2006/relationships/hyperlink" Target="https://www.youtube.com/watch?v=3coBFy9EPBk&amp;t=" TargetMode="Externa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emf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emf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0976" y="5265499"/>
            <a:ext cx="7554664" cy="524114"/>
          </a:xfrm>
        </p:spPr>
        <p:txBody>
          <a:bodyPr/>
          <a:lstStyle/>
          <a:p>
            <a:r>
              <a:rPr lang="en-GB" dirty="0"/>
              <a:t>La </a:t>
            </a:r>
            <a:r>
              <a:rPr lang="en-GB" dirty="0" err="1"/>
              <a:t>Finanza</a:t>
            </a:r>
            <a:r>
              <a:rPr lang="en-GB" dirty="0"/>
              <a:t> </a:t>
            </a:r>
            <a:r>
              <a:rPr lang="en-GB" dirty="0" err="1"/>
              <a:t>sostenibile</a:t>
            </a:r>
            <a:r>
              <a:rPr lang="en-GB" dirty="0"/>
              <a:t> in </a:t>
            </a:r>
            <a:r>
              <a:rPr lang="en-GB" dirty="0" err="1"/>
              <a:t>svizzera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/>
              <a:t>Alberto Stival, </a:t>
            </a:r>
            <a:r>
              <a:rPr lang="it-IT" dirty="0" err="1"/>
              <a:t>Director</a:t>
            </a:r>
            <a:r>
              <a:rPr lang="it-IT" dirty="0"/>
              <a:t> PR &amp; </a:t>
            </a:r>
            <a:r>
              <a:rPr lang="it-IT" dirty="0" err="1"/>
              <a:t>Communication</a:t>
            </a:r>
            <a:endParaRPr lang="it-CH" dirty="0"/>
          </a:p>
        </p:txBody>
      </p:sp>
      <p:sp>
        <p:nvSpPr>
          <p:cNvPr id="4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dirty="0" err="1"/>
              <a:t>settembre</a:t>
            </a:r>
            <a:r>
              <a:rPr lang="de-CH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509269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err="1"/>
              <a:t>Settembre</a:t>
            </a:r>
            <a:r>
              <a:rPr lang="de-DE" dirty="0"/>
              <a:t> 2020</a:t>
            </a:r>
            <a:endParaRPr lang="de-C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Launch of Swiss Sustainable Investment Market Study 2020</a:t>
            </a:r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10</a:t>
            </a:fld>
            <a:endParaRPr lang="de-CH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Swiss </a:t>
            </a:r>
            <a:r>
              <a:rPr lang="de-CH" dirty="0" err="1"/>
              <a:t>sustainable</a:t>
            </a:r>
            <a:r>
              <a:rPr lang="de-CH" dirty="0"/>
              <a:t> Investment Market Study 2020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30" t="17585" r="34735" b="18050"/>
          <a:stretch/>
        </p:blipFill>
        <p:spPr>
          <a:xfrm>
            <a:off x="603392" y="1101012"/>
            <a:ext cx="3514213" cy="49711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27984" y="1281593"/>
            <a:ext cx="1533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b="1" dirty="0"/>
              <a:t>Main sponsors</a:t>
            </a:r>
            <a:endParaRPr lang="en-GB" sz="14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040" y="2867175"/>
            <a:ext cx="1384989" cy="4261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b="30266"/>
          <a:stretch/>
        </p:blipFill>
        <p:spPr>
          <a:xfrm>
            <a:off x="6802040" y="1664681"/>
            <a:ext cx="996769" cy="328711"/>
          </a:xfrm>
          <a:prstGeom prst="rect">
            <a:avLst/>
          </a:prstGeom>
        </p:spPr>
      </p:pic>
      <p:pic>
        <p:nvPicPr>
          <p:cNvPr id="15" name="Picture 14" descr="A picture containing table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339" y="2129366"/>
            <a:ext cx="1330993" cy="52686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21024" y="4057764"/>
            <a:ext cx="2447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Supporting sponsors</a:t>
            </a:r>
            <a:endParaRPr lang="en-GB" sz="1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07" y="4359209"/>
            <a:ext cx="644944" cy="2356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456" y="4428242"/>
            <a:ext cx="869272" cy="132728"/>
          </a:xfrm>
          <a:prstGeom prst="rect">
            <a:avLst/>
          </a:prstGeom>
        </p:spPr>
      </p:pic>
      <p:pic>
        <p:nvPicPr>
          <p:cNvPr id="20" name="Grafik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497" y="4868835"/>
            <a:ext cx="588862" cy="3380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404" y="4458678"/>
            <a:ext cx="1317929" cy="1908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040" y="2188473"/>
            <a:ext cx="1446033" cy="41212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886" y="1712170"/>
            <a:ext cx="1591706" cy="2555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665" y="4745570"/>
            <a:ext cx="545853" cy="44583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268" y="4836731"/>
            <a:ext cx="888222" cy="26351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16" y="2867046"/>
            <a:ext cx="1598646" cy="29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55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8415A-9407-4C76-8CAA-22D139DB0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62" y="85626"/>
            <a:ext cx="8588002" cy="339509"/>
          </a:xfrm>
        </p:spPr>
        <p:txBody>
          <a:bodyPr anchor="t">
            <a:noAutofit/>
          </a:bodyPr>
          <a:lstStyle/>
          <a:p>
            <a:r>
              <a:rPr lang="en-GB" sz="2400" b="0" dirty="0">
                <a:latin typeface="+mj-lt"/>
              </a:rPr>
              <a:t>Growth Of sustainable investments continues</a:t>
            </a:r>
            <a:endParaRPr lang="de-DE" sz="2400" b="0" dirty="0">
              <a:latin typeface="+mj-lt"/>
            </a:endParaRPr>
          </a:p>
        </p:txBody>
      </p:sp>
      <p:sp>
        <p:nvSpPr>
          <p:cNvPr id="6" name="Datumsplatzhalter 2"/>
          <p:cNvSpPr>
            <a:spLocks noGrp="1"/>
          </p:cNvSpPr>
          <p:nvPr>
            <p:ph type="dt" sz="half" idx="10"/>
          </p:nvPr>
        </p:nvSpPr>
        <p:spPr>
          <a:xfrm>
            <a:off x="1979712" y="6370030"/>
            <a:ext cx="2448272" cy="108000"/>
          </a:xfrm>
        </p:spPr>
        <p:txBody>
          <a:bodyPr/>
          <a:lstStyle/>
          <a:p>
            <a:r>
              <a:rPr lang="de-DE" dirty="0" err="1"/>
              <a:t>settembre</a:t>
            </a:r>
            <a:r>
              <a:rPr lang="de-DE" dirty="0"/>
              <a:t> 2020</a:t>
            </a:r>
            <a:endParaRPr lang="de-CH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86B8DAF-4B18-46AE-A85A-9E224A4E9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59" y="1322773"/>
            <a:ext cx="8181681" cy="397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37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de-CH" sz="2400" dirty="0"/>
              <a:t>Sustainable </a:t>
            </a:r>
            <a:r>
              <a:rPr lang="de-CH" sz="2400" dirty="0" err="1"/>
              <a:t>funds</a:t>
            </a:r>
            <a:r>
              <a:rPr lang="de-CH" sz="2400" dirty="0"/>
              <a:t> </a:t>
            </a:r>
            <a:r>
              <a:rPr lang="de-CH" sz="2400" dirty="0" err="1"/>
              <a:t>now</a:t>
            </a:r>
            <a:r>
              <a:rPr lang="de-CH" sz="2400" dirty="0"/>
              <a:t> </a:t>
            </a:r>
            <a:r>
              <a:rPr lang="de-CH" sz="2400" dirty="0" err="1"/>
              <a:t>account</a:t>
            </a:r>
            <a:r>
              <a:rPr lang="de-CH" sz="2400" dirty="0"/>
              <a:t> </a:t>
            </a:r>
            <a:r>
              <a:rPr lang="de-CH" sz="2400" dirty="0" err="1"/>
              <a:t>for</a:t>
            </a:r>
            <a:r>
              <a:rPr lang="de-CH" sz="2400" dirty="0"/>
              <a:t> </a:t>
            </a:r>
            <a:r>
              <a:rPr lang="de-CH" sz="2400" b="1" dirty="0"/>
              <a:t>38% of total </a:t>
            </a:r>
            <a:r>
              <a:rPr lang="de-CH" sz="2400" b="1" dirty="0" err="1"/>
              <a:t>fund</a:t>
            </a:r>
            <a:r>
              <a:rPr lang="de-CH" sz="2400" b="1" dirty="0"/>
              <a:t> </a:t>
            </a:r>
            <a:r>
              <a:rPr lang="de-CH" sz="2400" b="1" dirty="0" err="1"/>
              <a:t>market</a:t>
            </a:r>
            <a:r>
              <a:rPr lang="de-CH" sz="2400" dirty="0"/>
              <a:t>  (18 % in 2018, 9% in 2017)</a:t>
            </a:r>
          </a:p>
          <a:p>
            <a:pPr lvl="1"/>
            <a:endParaRPr lang="de-CH" sz="2400" dirty="0"/>
          </a:p>
          <a:p>
            <a:pPr lvl="1"/>
            <a:r>
              <a:rPr lang="de-CH" sz="2400" dirty="0"/>
              <a:t>Sustainable </a:t>
            </a:r>
            <a:r>
              <a:rPr lang="de-CH" sz="2400" dirty="0" err="1"/>
              <a:t>assets</a:t>
            </a:r>
            <a:r>
              <a:rPr lang="de-CH" sz="2400" dirty="0"/>
              <a:t> </a:t>
            </a:r>
            <a:r>
              <a:rPr lang="de-CH" sz="2400" dirty="0" err="1"/>
              <a:t>managed</a:t>
            </a:r>
            <a:r>
              <a:rPr lang="de-CH" sz="2400" dirty="0"/>
              <a:t> </a:t>
            </a:r>
            <a:r>
              <a:rPr lang="de-CH" sz="2400" dirty="0" err="1"/>
              <a:t>by</a:t>
            </a:r>
            <a:r>
              <a:rPr lang="de-CH" sz="2400" dirty="0"/>
              <a:t> </a:t>
            </a:r>
            <a:r>
              <a:rPr lang="de-CH" sz="2400" b="1" dirty="0" err="1"/>
              <a:t>institutional</a:t>
            </a:r>
            <a:r>
              <a:rPr lang="de-CH" sz="2400" b="1" dirty="0"/>
              <a:t> </a:t>
            </a:r>
            <a:r>
              <a:rPr lang="de-CH" sz="2400" b="1" dirty="0" err="1"/>
              <a:t>asset</a:t>
            </a:r>
            <a:r>
              <a:rPr lang="de-CH" sz="2400" b="1" dirty="0"/>
              <a:t> </a:t>
            </a:r>
            <a:r>
              <a:rPr lang="de-CH" sz="2400" b="1" dirty="0" err="1"/>
              <a:t>owners</a:t>
            </a:r>
            <a:r>
              <a:rPr lang="de-CH" sz="2400" b="1" dirty="0"/>
              <a:t> </a:t>
            </a:r>
            <a:r>
              <a:rPr lang="de-CH" sz="2400" dirty="0" err="1"/>
              <a:t>account</a:t>
            </a:r>
            <a:r>
              <a:rPr lang="de-CH" sz="2400" dirty="0"/>
              <a:t> </a:t>
            </a:r>
            <a:r>
              <a:rPr lang="de-CH" sz="2400" dirty="0" err="1"/>
              <a:t>for</a:t>
            </a:r>
            <a:r>
              <a:rPr lang="de-CH" sz="2400" dirty="0"/>
              <a:t> </a:t>
            </a:r>
            <a:r>
              <a:rPr lang="de-CH" sz="2400" b="1" dirty="0"/>
              <a:t>30% </a:t>
            </a:r>
            <a:r>
              <a:rPr lang="de-CH" sz="2400" b="1" dirty="0" err="1"/>
              <a:t>of</a:t>
            </a:r>
            <a:r>
              <a:rPr lang="de-CH" sz="2400" b="1" dirty="0"/>
              <a:t> </a:t>
            </a:r>
            <a:r>
              <a:rPr lang="de-CH" sz="2400" b="1" dirty="0" err="1"/>
              <a:t>their</a:t>
            </a:r>
            <a:r>
              <a:rPr lang="de-CH" sz="2400" b="1" dirty="0"/>
              <a:t> total </a:t>
            </a:r>
            <a:r>
              <a:rPr lang="de-CH" sz="2400" b="1" dirty="0" err="1"/>
              <a:t>assets</a:t>
            </a:r>
            <a:r>
              <a:rPr lang="de-CH" sz="2400" b="1" dirty="0"/>
              <a:t> </a:t>
            </a:r>
            <a:br>
              <a:rPr lang="de-CH" sz="2400" b="1" dirty="0"/>
            </a:br>
            <a:r>
              <a:rPr lang="de-CH" sz="2400" dirty="0"/>
              <a:t>(31 % in 2018, 16 % in 2017)</a:t>
            </a:r>
          </a:p>
          <a:p>
            <a:pPr lvl="1"/>
            <a:endParaRPr lang="de-CH" sz="2400" dirty="0"/>
          </a:p>
          <a:p>
            <a:pPr lvl="1"/>
            <a:r>
              <a:rPr lang="de-CH" sz="2400" dirty="0"/>
              <a:t>Total </a:t>
            </a:r>
            <a:r>
              <a:rPr lang="de-CH" sz="2400" dirty="0" err="1"/>
              <a:t>sustainable</a:t>
            </a:r>
            <a:r>
              <a:rPr lang="de-CH" sz="2400" dirty="0"/>
              <a:t> </a:t>
            </a:r>
            <a:r>
              <a:rPr lang="de-CH" sz="2400" dirty="0" err="1"/>
              <a:t>assets</a:t>
            </a:r>
            <a:r>
              <a:rPr lang="de-CH" sz="2400" dirty="0"/>
              <a:t> (</a:t>
            </a:r>
            <a:r>
              <a:rPr lang="de-CH" sz="2400" dirty="0" err="1"/>
              <a:t>funds</a:t>
            </a:r>
            <a:r>
              <a:rPr lang="de-CH" sz="2400" dirty="0"/>
              <a:t>, </a:t>
            </a:r>
            <a:r>
              <a:rPr lang="de-CH" sz="2400" dirty="0" err="1"/>
              <a:t>mandates</a:t>
            </a:r>
            <a:r>
              <a:rPr lang="de-CH" sz="2400" dirty="0"/>
              <a:t>, </a:t>
            </a:r>
            <a:r>
              <a:rPr lang="de-CH" sz="2400" dirty="0" err="1"/>
              <a:t>asset</a:t>
            </a:r>
            <a:r>
              <a:rPr lang="de-CH" sz="2400" dirty="0"/>
              <a:t> </a:t>
            </a:r>
            <a:r>
              <a:rPr lang="de-CH" sz="2400" dirty="0" err="1"/>
              <a:t>owner</a:t>
            </a:r>
            <a:r>
              <a:rPr lang="de-CH" sz="2400" dirty="0"/>
              <a:t> </a:t>
            </a:r>
            <a:r>
              <a:rPr lang="de-CH" sz="2400" dirty="0" err="1"/>
              <a:t>assets</a:t>
            </a:r>
            <a:r>
              <a:rPr lang="de-CH" sz="2400" dirty="0"/>
              <a:t>) </a:t>
            </a:r>
            <a:r>
              <a:rPr lang="de-CH" sz="2400" dirty="0" err="1"/>
              <a:t>correspond</a:t>
            </a:r>
            <a:r>
              <a:rPr lang="de-CH" sz="2400" dirty="0"/>
              <a:t> </a:t>
            </a:r>
            <a:r>
              <a:rPr lang="de-CH" sz="2400" dirty="0" err="1"/>
              <a:t>to</a:t>
            </a:r>
            <a:r>
              <a:rPr lang="de-CH" sz="2400" dirty="0"/>
              <a:t> </a:t>
            </a:r>
            <a:r>
              <a:rPr lang="de-CH" sz="2400" dirty="0" err="1"/>
              <a:t>about</a:t>
            </a:r>
            <a:r>
              <a:rPr lang="de-CH" sz="2400" dirty="0"/>
              <a:t> </a:t>
            </a:r>
            <a:r>
              <a:rPr lang="de-CH" sz="2400" b="1" dirty="0"/>
              <a:t>1/3 of all </a:t>
            </a:r>
            <a:r>
              <a:rPr lang="de-CH" sz="2400" b="1" dirty="0" err="1"/>
              <a:t>assets</a:t>
            </a:r>
            <a:r>
              <a:rPr lang="de-CH" sz="2400" b="1" dirty="0"/>
              <a:t> </a:t>
            </a:r>
            <a:r>
              <a:rPr lang="de-CH" sz="2400" b="1" dirty="0" err="1"/>
              <a:t>managed</a:t>
            </a:r>
            <a:r>
              <a:rPr lang="de-CH" sz="2400" b="1" dirty="0"/>
              <a:t> in Switzerland</a:t>
            </a:r>
            <a:r>
              <a:rPr lang="de-CH" sz="2000" baseline="30000" dirty="0"/>
              <a:t>1</a:t>
            </a:r>
          </a:p>
          <a:p>
            <a:pPr lvl="1"/>
            <a:endParaRPr lang="de-CH" sz="24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err="1"/>
              <a:t>Settembre</a:t>
            </a:r>
            <a:r>
              <a:rPr lang="de-DE" dirty="0"/>
              <a:t> 2020</a:t>
            </a:r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Launch of Swiss Sustainable Investment Market Study 2020</a:t>
            </a:r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12</a:t>
            </a:fld>
            <a:endParaRPr lang="de-CH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dirty="0" err="1"/>
              <a:t>Particularly</a:t>
            </a:r>
            <a:r>
              <a:rPr lang="de-CH" dirty="0"/>
              <a:t> high </a:t>
            </a:r>
            <a:r>
              <a:rPr lang="de-CH" dirty="0" err="1"/>
              <a:t>share</a:t>
            </a:r>
            <a:r>
              <a:rPr lang="de-CH" dirty="0"/>
              <a:t> of </a:t>
            </a:r>
            <a:r>
              <a:rPr lang="de-CH" dirty="0" err="1"/>
              <a:t>sustainable</a:t>
            </a:r>
            <a:r>
              <a:rPr lang="de-CH" dirty="0"/>
              <a:t> </a:t>
            </a:r>
            <a:r>
              <a:rPr lang="de-CH" dirty="0" err="1"/>
              <a:t>funds</a:t>
            </a:r>
            <a:endParaRPr lang="de-CH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CH" sz="1200" dirty="0"/>
              <a:t>1  CHF 1,163.3 </a:t>
            </a:r>
            <a:r>
              <a:rPr lang="de-CH" sz="1200" dirty="0" err="1"/>
              <a:t>billion</a:t>
            </a:r>
            <a:r>
              <a:rPr lang="de-CH" sz="1200" dirty="0"/>
              <a:t> </a:t>
            </a:r>
            <a:r>
              <a:rPr lang="de-CH" sz="1200" dirty="0" err="1"/>
              <a:t>divided</a:t>
            </a:r>
            <a:r>
              <a:rPr lang="de-CH" sz="1200" dirty="0"/>
              <a:t> </a:t>
            </a:r>
            <a:r>
              <a:rPr lang="de-CH" sz="1200" dirty="0" err="1"/>
              <a:t>by</a:t>
            </a:r>
            <a:r>
              <a:rPr lang="de-CH" sz="1200" dirty="0"/>
              <a:t> CHF 3.34 </a:t>
            </a:r>
            <a:r>
              <a:rPr lang="de-CH" sz="1200" dirty="0" err="1"/>
              <a:t>trillion</a:t>
            </a:r>
            <a:r>
              <a:rPr lang="de-CH" sz="1200" dirty="0"/>
              <a:t> total </a:t>
            </a:r>
            <a:r>
              <a:rPr lang="de-CH" sz="1200" dirty="0" err="1"/>
              <a:t>assets</a:t>
            </a:r>
            <a:r>
              <a:rPr lang="de-CH" sz="1200" dirty="0"/>
              <a:t> </a:t>
            </a:r>
            <a:r>
              <a:rPr lang="de-CH" sz="1200" dirty="0" err="1"/>
              <a:t>managed</a:t>
            </a:r>
            <a:r>
              <a:rPr lang="de-CH" sz="1200" dirty="0"/>
              <a:t> in CH (SBA Banking Barometer 2019)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Sustainable investments </a:t>
            </a:r>
            <a:r>
              <a:rPr lang="de-CH" dirty="0" err="1"/>
              <a:t>now</a:t>
            </a:r>
            <a:r>
              <a:rPr lang="de-CH" dirty="0"/>
              <a:t> </a:t>
            </a:r>
            <a:r>
              <a:rPr lang="de-CH" dirty="0" err="1"/>
              <a:t>mainstream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7620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err="1"/>
              <a:t>Settembre</a:t>
            </a:r>
            <a:r>
              <a:rPr lang="de-DE" dirty="0"/>
              <a:t> 2020</a:t>
            </a:r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Launch of Swiss Sustainable Investment Market Study 2020</a:t>
            </a:r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13</a:t>
            </a:fld>
            <a:endParaRPr lang="de-CH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dirty="0"/>
              <a:t>Development of </a:t>
            </a:r>
            <a:r>
              <a:rPr lang="de-CH" dirty="0" err="1"/>
              <a:t>institutional</a:t>
            </a:r>
            <a:r>
              <a:rPr lang="de-CH" dirty="0"/>
              <a:t> and private </a:t>
            </a:r>
            <a:r>
              <a:rPr lang="de-CH" dirty="0" err="1"/>
              <a:t>sustainable</a:t>
            </a:r>
            <a:r>
              <a:rPr lang="de-CH" dirty="0"/>
              <a:t> investments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Private Investors gain Shares</a:t>
            </a:r>
            <a:endParaRPr lang="de-CH" dirty="0"/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 rotWithShape="1">
          <a:blip r:embed="rId3"/>
          <a:srcRect t="14395"/>
          <a:stretch/>
        </p:blipFill>
        <p:spPr>
          <a:xfrm>
            <a:off x="698612" y="1230484"/>
            <a:ext cx="5010472" cy="4990625"/>
          </a:xfrm>
          <a:prstGeom prst="rect">
            <a:avLst/>
          </a:prstGeom>
        </p:spPr>
      </p:pic>
      <p:sp>
        <p:nvSpPr>
          <p:cNvPr id="10" name="Ellipse 12"/>
          <p:cNvSpPr/>
          <p:nvPr/>
        </p:nvSpPr>
        <p:spPr>
          <a:xfrm>
            <a:off x="4143736" y="4960991"/>
            <a:ext cx="1085161" cy="600765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400" dirty="0"/>
          </a:p>
        </p:txBody>
      </p:sp>
    </p:spTree>
    <p:extLst>
      <p:ext uri="{BB962C8B-B14F-4D97-AF65-F5344CB8AC3E}">
        <p14:creationId xmlns:p14="http://schemas.microsoft.com/office/powerpoint/2010/main" val="4091244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err="1"/>
              <a:t>Settembre</a:t>
            </a:r>
            <a:r>
              <a:rPr lang="de-DE" dirty="0"/>
              <a:t> 2020</a:t>
            </a:r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Launch of Swiss Sustainable Investment Market Study 2020</a:t>
            </a:r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14</a:t>
            </a:fld>
            <a:endParaRPr lang="de-CH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Development of individual SI approaches</a:t>
            </a:r>
            <a:endParaRPr lang="de-CH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ownership and Impact gaining traction</a:t>
            </a:r>
            <a:endParaRPr lang="de-CH" dirty="0"/>
          </a:p>
        </p:txBody>
      </p:sp>
      <p:pic>
        <p:nvPicPr>
          <p:cNvPr id="10" name="Picture 4"/>
          <p:cNvPicPr>
            <a:picLocks noChangeAspect="1"/>
          </p:cNvPicPr>
          <p:nvPr/>
        </p:nvPicPr>
        <p:blipFill rotWithShape="1">
          <a:blip r:embed="rId3"/>
          <a:srcRect t="16250"/>
          <a:stretch/>
        </p:blipFill>
        <p:spPr>
          <a:xfrm>
            <a:off x="772420" y="1479180"/>
            <a:ext cx="7712843" cy="4007218"/>
          </a:xfrm>
          <a:prstGeom prst="rect">
            <a:avLst/>
          </a:prstGeom>
        </p:spPr>
      </p:pic>
      <p:sp>
        <p:nvSpPr>
          <p:cNvPr id="11" name="Ellipse 10"/>
          <p:cNvSpPr/>
          <p:nvPr/>
        </p:nvSpPr>
        <p:spPr>
          <a:xfrm>
            <a:off x="6797040" y="2313382"/>
            <a:ext cx="883920" cy="567983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400" dirty="0"/>
          </a:p>
        </p:txBody>
      </p:sp>
      <p:sp>
        <p:nvSpPr>
          <p:cNvPr id="15" name="Ellipse 10"/>
          <p:cNvSpPr/>
          <p:nvPr/>
        </p:nvSpPr>
        <p:spPr>
          <a:xfrm>
            <a:off x="5113020" y="3105862"/>
            <a:ext cx="883920" cy="567983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400" dirty="0"/>
          </a:p>
        </p:txBody>
      </p:sp>
      <p:sp>
        <p:nvSpPr>
          <p:cNvPr id="16" name="Ellipse 10"/>
          <p:cNvSpPr/>
          <p:nvPr/>
        </p:nvSpPr>
        <p:spPr>
          <a:xfrm>
            <a:off x="2956560" y="4309822"/>
            <a:ext cx="883920" cy="567983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400" dirty="0"/>
          </a:p>
        </p:txBody>
      </p:sp>
    </p:spTree>
    <p:extLst>
      <p:ext uri="{BB962C8B-B14F-4D97-AF65-F5344CB8AC3E}">
        <p14:creationId xmlns:p14="http://schemas.microsoft.com/office/powerpoint/2010/main" val="3248483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1268060" y="3880392"/>
            <a:ext cx="6319847" cy="185286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27" name="Rounded Rectangle 26"/>
          <p:cNvSpPr/>
          <p:nvPr/>
        </p:nvSpPr>
        <p:spPr>
          <a:xfrm>
            <a:off x="1268060" y="1933738"/>
            <a:ext cx="6319847" cy="185286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dirty="0"/>
              <a:t>Key</a:t>
            </a:r>
            <a:endParaRPr lang="en-GB" sz="14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err="1"/>
              <a:t>Settembre</a:t>
            </a:r>
            <a:r>
              <a:rPr lang="de-DE" dirty="0"/>
              <a:t> 2020</a:t>
            </a:r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Launch of Swiss Sustainable Investment Market Study 2020</a:t>
            </a:r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15</a:t>
            </a:fld>
            <a:endParaRPr lang="de-CH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Lack of standards as key barrier for AM</a:t>
            </a:r>
            <a:endParaRPr lang="de-CH" dirty="0"/>
          </a:p>
        </p:txBody>
      </p:sp>
      <p:sp>
        <p:nvSpPr>
          <p:cNvPr id="12" name="Textplatzhalter 5"/>
          <p:cNvSpPr txBox="1">
            <a:spLocks/>
          </p:cNvSpPr>
          <p:nvPr/>
        </p:nvSpPr>
        <p:spPr>
          <a:xfrm>
            <a:off x="160462" y="491067"/>
            <a:ext cx="8804026" cy="32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lang="de-CH" sz="2400" kern="1200" cap="none" spc="-4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Zemestro Pro Bk" panose="020B0506030504020204" pitchFamily="34" charset="0"/>
                <a:ea typeface="+mj-ea"/>
                <a:cs typeface="+mj-cs"/>
              </a:defRPr>
            </a:lvl1pPr>
            <a:lvl2pPr marL="2873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Corbel" panose="020B0503020204020204" pitchFamily="34" charset="0"/>
              <a:buChar char="—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34131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Corbel" panose="020B0503020204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3113" indent="-142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889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Financial concerns still prominent for AO</a:t>
            </a:r>
          </a:p>
        </p:txBody>
      </p:sp>
      <p:sp>
        <p:nvSpPr>
          <p:cNvPr id="37" name="Rounded Rectangle 36"/>
          <p:cNvSpPr/>
          <p:nvPr/>
        </p:nvSpPr>
        <p:spPr>
          <a:xfrm rot="5400000">
            <a:off x="3977676" y="2605577"/>
            <a:ext cx="4843919" cy="1852864"/>
          </a:xfrm>
          <a:prstGeom prst="roundRect">
            <a:avLst/>
          </a:prstGeom>
          <a:solidFill>
            <a:srgbClr val="09C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38" name="TextBox 37"/>
          <p:cNvSpPr txBox="1"/>
          <p:nvPr/>
        </p:nvSpPr>
        <p:spPr>
          <a:xfrm>
            <a:off x="5586836" y="1223195"/>
            <a:ext cx="1639628" cy="395111"/>
          </a:xfrm>
          <a:prstGeom prst="rect">
            <a:avLst/>
          </a:prstGeom>
          <a:solidFill>
            <a:srgbClr val="09C4FF"/>
          </a:solidFill>
          <a:ln>
            <a:noFill/>
          </a:ln>
        </p:spPr>
        <p:txBody>
          <a:bodyPr wrap="square" lIns="108000" tIns="54000" rIns="108000" bIns="54000" rtlCol="0">
            <a:noAutofit/>
          </a:bodyPr>
          <a:lstStyle/>
          <a:p>
            <a:pPr algn="ctr"/>
            <a:r>
              <a:rPr lang="de-CH" sz="2000" b="1" dirty="0">
                <a:solidFill>
                  <a:schemeClr val="bg1"/>
                </a:solidFill>
              </a:rPr>
              <a:t>Asset </a:t>
            </a:r>
            <a:r>
              <a:rPr lang="de-CH" sz="2000" b="1" dirty="0" err="1">
                <a:solidFill>
                  <a:schemeClr val="bg1"/>
                </a:solidFill>
              </a:rPr>
              <a:t>Owners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 rot="5400000">
            <a:off x="1862974" y="2599830"/>
            <a:ext cx="4843918" cy="1852864"/>
          </a:xfrm>
          <a:prstGeom prst="roundRect">
            <a:avLst/>
          </a:prstGeom>
          <a:solidFill>
            <a:srgbClr val="09C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3472133" y="2063411"/>
            <a:ext cx="1625600" cy="1625600"/>
            <a:chOff x="1280160" y="264160"/>
            <a:chExt cx="1625600" cy="1625600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3" name="Rounded Rectangle 12"/>
            <p:cNvSpPr/>
            <p:nvPr/>
          </p:nvSpPr>
          <p:spPr>
            <a:xfrm>
              <a:off x="1280160" y="264160"/>
              <a:ext cx="1625600" cy="16256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ounded Rectangle 4"/>
            <p:cNvSpPr txBox="1"/>
            <p:nvPr/>
          </p:nvSpPr>
          <p:spPr>
            <a:xfrm>
              <a:off x="1359515" y="343515"/>
              <a:ext cx="1466890" cy="146689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b="1" kern="1200" dirty="0"/>
                <a:t>Client demand and legislative pressure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588355" y="2058962"/>
            <a:ext cx="1625600" cy="1625600"/>
            <a:chOff x="3190240" y="264160"/>
            <a:chExt cx="1625600" cy="1625600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6" name="Rounded Rectangle 15"/>
            <p:cNvSpPr/>
            <p:nvPr/>
          </p:nvSpPr>
          <p:spPr>
            <a:xfrm>
              <a:off x="3190240" y="264160"/>
              <a:ext cx="1625600" cy="16256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ounded Rectangle 4"/>
            <p:cNvSpPr txBox="1"/>
            <p:nvPr/>
          </p:nvSpPr>
          <p:spPr>
            <a:xfrm>
              <a:off x="3269595" y="343515"/>
              <a:ext cx="1466890" cy="146689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b="1" kern="1200" dirty="0"/>
                <a:t>Board and Political pressure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472133" y="3965285"/>
            <a:ext cx="1625600" cy="1625600"/>
            <a:chOff x="1280160" y="2174240"/>
            <a:chExt cx="1625600" cy="1625600"/>
          </a:xfrm>
          <a:solidFill>
            <a:schemeClr val="accent1">
              <a:lumMod val="75000"/>
            </a:schemeClr>
          </a:solidFill>
        </p:grpSpPr>
        <p:sp>
          <p:nvSpPr>
            <p:cNvPr id="19" name="Rounded Rectangle 18"/>
            <p:cNvSpPr/>
            <p:nvPr/>
          </p:nvSpPr>
          <p:spPr>
            <a:xfrm>
              <a:off x="1280160" y="2174240"/>
              <a:ext cx="1625600" cy="16256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ounded Rectangle 4"/>
            <p:cNvSpPr txBox="1"/>
            <p:nvPr/>
          </p:nvSpPr>
          <p:spPr>
            <a:xfrm>
              <a:off x="1359515" y="2253595"/>
              <a:ext cx="1466890" cy="146689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b="1" kern="1200" dirty="0"/>
                <a:t>Lack of standards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588355" y="3964150"/>
            <a:ext cx="1625600" cy="1625600"/>
            <a:chOff x="3190240" y="2174240"/>
            <a:chExt cx="1625600" cy="1625600"/>
          </a:xfrm>
          <a:solidFill>
            <a:schemeClr val="accent1">
              <a:lumMod val="75000"/>
            </a:schemeClr>
          </a:solidFill>
        </p:grpSpPr>
        <p:sp>
          <p:nvSpPr>
            <p:cNvPr id="22" name="Rounded Rectangle 21"/>
            <p:cNvSpPr/>
            <p:nvPr/>
          </p:nvSpPr>
          <p:spPr>
            <a:xfrm>
              <a:off x="3190240" y="2174240"/>
              <a:ext cx="1625600" cy="16256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ounded Rectangle 4"/>
            <p:cNvSpPr txBox="1"/>
            <p:nvPr/>
          </p:nvSpPr>
          <p:spPr>
            <a:xfrm>
              <a:off x="3269595" y="2253595"/>
              <a:ext cx="1466890" cy="146689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b="1" kern="1200" dirty="0"/>
                <a:t>Financial concerns </a:t>
              </a:r>
            </a:p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b="1" kern="1200" dirty="0"/>
                <a:t>( performance &amp; costs)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533144" y="2647259"/>
            <a:ext cx="1560273" cy="3951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108000" tIns="54000" rIns="108000" bIns="54000" rtlCol="0">
            <a:noAutofit/>
          </a:bodyPr>
          <a:lstStyle/>
          <a:p>
            <a:r>
              <a:rPr lang="de-CH" sz="2000" b="1" dirty="0">
                <a:solidFill>
                  <a:schemeClr val="bg1"/>
                </a:solidFill>
              </a:rPr>
              <a:t>Key Drivers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82051" y="4562374"/>
            <a:ext cx="1560273" cy="3951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108000" tIns="54000" rIns="108000" bIns="54000" rtlCol="0">
            <a:noAutofit/>
          </a:bodyPr>
          <a:lstStyle/>
          <a:p>
            <a:r>
              <a:rPr lang="de-CH" sz="2000" b="1" dirty="0">
                <a:solidFill>
                  <a:schemeClr val="bg1"/>
                </a:solidFill>
              </a:rPr>
              <a:t>Key </a:t>
            </a:r>
            <a:r>
              <a:rPr lang="de-CH" sz="2000" b="1" dirty="0" err="1">
                <a:solidFill>
                  <a:schemeClr val="bg1"/>
                </a:solidFill>
              </a:rPr>
              <a:t>Barriers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472133" y="1217449"/>
            <a:ext cx="1639628" cy="395111"/>
          </a:xfrm>
          <a:prstGeom prst="rect">
            <a:avLst/>
          </a:prstGeom>
          <a:solidFill>
            <a:srgbClr val="09C4FF"/>
          </a:solidFill>
          <a:ln>
            <a:noFill/>
          </a:ln>
        </p:spPr>
        <p:txBody>
          <a:bodyPr wrap="square" lIns="108000" tIns="54000" rIns="108000" bIns="54000" rtlCol="0">
            <a:noAutofit/>
          </a:bodyPr>
          <a:lstStyle/>
          <a:p>
            <a:pPr algn="ctr"/>
            <a:r>
              <a:rPr lang="de-CH" sz="2000" b="1" dirty="0">
                <a:solidFill>
                  <a:schemeClr val="bg1"/>
                </a:solidFill>
              </a:rPr>
              <a:t>Asset Managers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652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55" y="861133"/>
            <a:ext cx="8017356" cy="535024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16</a:t>
            </a:fld>
            <a:endParaRPr lang="de-CH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Perspective of President of the Swiss confederation, Ueli Maurer</a:t>
            </a:r>
            <a:endParaRPr lang="en-US" sz="2000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Overview on SSF activities</a:t>
            </a:r>
            <a:endParaRPr lang="de-CH"/>
          </a:p>
        </p:txBody>
      </p:sp>
      <p:sp>
        <p:nvSpPr>
          <p:cNvPr id="10" name="TextBox 9"/>
          <p:cNvSpPr txBox="1"/>
          <p:nvPr/>
        </p:nvSpPr>
        <p:spPr>
          <a:xfrm>
            <a:off x="1403881" y="1844824"/>
            <a:ext cx="6564872" cy="3240360"/>
          </a:xfrm>
          <a:prstGeom prst="rect">
            <a:avLst/>
          </a:prstGeom>
          <a:solidFill>
            <a:srgbClr val="FFFFFF">
              <a:alpha val="89020"/>
            </a:srgbClr>
          </a:solidFill>
          <a:ln w="19050" cmpd="sng">
            <a:solidFill>
              <a:srgbClr val="009FD3"/>
            </a:solidFill>
          </a:ln>
        </p:spPr>
        <p:txBody>
          <a:bodyPr wrap="square" lIns="108000" tIns="54000" rIns="108000" bIns="54000" rtlCol="0">
            <a:noAutofit/>
          </a:bodyPr>
          <a:lstStyle/>
          <a:p>
            <a:r>
              <a:rPr lang="en-US" sz="2000" dirty="0">
                <a:solidFill>
                  <a:srgbClr val="009FD3"/>
                </a:solidFill>
              </a:rPr>
              <a:t>“Sustainability presents a great opportunity – both in its own right and in combination with digitalization – to ensure that Switzerland continues to be a highly competitive financial </a:t>
            </a:r>
            <a:r>
              <a:rPr lang="en-US" sz="2000" dirty="0" err="1">
                <a:solidFill>
                  <a:srgbClr val="009FD3"/>
                </a:solidFill>
              </a:rPr>
              <a:t>centre</a:t>
            </a:r>
            <a:r>
              <a:rPr lang="en-US" sz="2000" dirty="0">
                <a:solidFill>
                  <a:srgbClr val="009FD3"/>
                </a:solidFill>
              </a:rPr>
              <a:t> in the future.”</a:t>
            </a:r>
          </a:p>
          <a:p>
            <a:endParaRPr lang="en-US" sz="2000" dirty="0">
              <a:solidFill>
                <a:srgbClr val="009FD3"/>
              </a:solidFill>
            </a:endParaRPr>
          </a:p>
          <a:p>
            <a:endParaRPr lang="en-US" sz="2000" b="1" dirty="0">
              <a:solidFill>
                <a:srgbClr val="009FD3"/>
              </a:solidFill>
            </a:endParaRPr>
          </a:p>
          <a:p>
            <a:pPr defTabSz="1162050"/>
            <a:r>
              <a:rPr lang="en-US" sz="2000" b="1" dirty="0">
                <a:solidFill>
                  <a:srgbClr val="009FD3"/>
                </a:solidFill>
              </a:rPr>
              <a:t>	Ueli Maurer</a:t>
            </a:r>
          </a:p>
          <a:p>
            <a:pPr defTabSz="1162050"/>
            <a:r>
              <a:rPr lang="en-US" sz="2000" dirty="0">
                <a:solidFill>
                  <a:srgbClr val="009FD3"/>
                </a:solidFill>
              </a:rPr>
              <a:t>	President of the Swiss Confederation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660" y="3717032"/>
            <a:ext cx="936104" cy="1270425"/>
          </a:xfrm>
          <a:prstGeom prst="rect">
            <a:avLst/>
          </a:prstGeom>
        </p:spPr>
      </p:pic>
      <p:sp>
        <p:nvSpPr>
          <p:cNvPr id="9" name="Datumsplatzhalter 2"/>
          <p:cNvSpPr>
            <a:spLocks noGrp="1"/>
          </p:cNvSpPr>
          <p:nvPr>
            <p:ph type="dt" sz="half" idx="10"/>
          </p:nvPr>
        </p:nvSpPr>
        <p:spPr>
          <a:xfrm>
            <a:off x="1979712" y="6370030"/>
            <a:ext cx="2448272" cy="108000"/>
          </a:xfrm>
        </p:spPr>
        <p:txBody>
          <a:bodyPr/>
          <a:lstStyle/>
          <a:p>
            <a:r>
              <a:rPr lang="de-DE" dirty="0" err="1"/>
              <a:t>settembre</a:t>
            </a:r>
            <a:r>
              <a:rPr lang="de-DE" dirty="0"/>
              <a:t> 2020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695255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7"/>
          <p:cNvSpPr txBox="1">
            <a:spLocks/>
          </p:cNvSpPr>
          <p:nvPr/>
        </p:nvSpPr>
        <p:spPr>
          <a:xfrm>
            <a:off x="683568" y="1844824"/>
            <a:ext cx="8219825" cy="3395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 cap="all" spc="4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 err="1"/>
              <a:t>Contact</a:t>
            </a:r>
            <a:endParaRPr lang="de-CH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718" y="1918446"/>
            <a:ext cx="3722361" cy="3453394"/>
          </a:xfrm>
          <a:prstGeom prst="rect">
            <a:avLst/>
          </a:prstGeom>
        </p:spPr>
      </p:pic>
      <p:sp>
        <p:nvSpPr>
          <p:cNvPr id="5" name="Datumsplatzhalter 2"/>
          <p:cNvSpPr>
            <a:spLocks noGrp="1"/>
          </p:cNvSpPr>
          <p:nvPr>
            <p:ph type="dt" sz="half" idx="10"/>
          </p:nvPr>
        </p:nvSpPr>
        <p:spPr>
          <a:xfrm>
            <a:off x="1979712" y="6370030"/>
            <a:ext cx="2448272" cy="108000"/>
          </a:xfrm>
        </p:spPr>
        <p:txBody>
          <a:bodyPr/>
          <a:lstStyle/>
          <a:p>
            <a:r>
              <a:rPr lang="de-DE" dirty="0" err="1"/>
              <a:t>settembre</a:t>
            </a:r>
            <a:r>
              <a:rPr lang="de-DE" dirty="0"/>
              <a:t> 2020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04454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795867" y="1171258"/>
            <a:ext cx="3632117" cy="3518582"/>
          </a:xfrm>
        </p:spPr>
        <p:txBody>
          <a:bodyPr/>
          <a:lstStyle/>
          <a:p>
            <a:pPr marL="0" lvl="1" indent="0">
              <a:buNone/>
            </a:pPr>
            <a:r>
              <a:rPr lang="it-CH" sz="1800" dirty="0" err="1"/>
              <a:t>Swiss</a:t>
            </a:r>
            <a:r>
              <a:rPr lang="it-CH" sz="1800" dirty="0"/>
              <a:t> </a:t>
            </a:r>
            <a:r>
              <a:rPr lang="it-CH" sz="1800" dirty="0" err="1"/>
              <a:t>Sustainable</a:t>
            </a:r>
            <a:r>
              <a:rPr lang="it-CH" sz="1800" dirty="0"/>
              <a:t> Finance (SSF) rafforza la posizione della Svizzera come mercato globale della finanza sostenibile attraverso l'informazione, la formazione e la promozione della crescita. </a:t>
            </a:r>
          </a:p>
          <a:p>
            <a:pPr marL="0" lvl="1" indent="0">
              <a:buNone/>
            </a:pPr>
            <a:endParaRPr lang="it-CH" sz="1800" dirty="0"/>
          </a:p>
          <a:p>
            <a:pPr marL="0" lvl="1" indent="0">
              <a:buNone/>
            </a:pPr>
            <a:r>
              <a:rPr lang="it-CH" sz="1800" dirty="0"/>
              <a:t>L'organizzazione, fondata nel 2014, ha rappresentanze a Zurigo, Ginevra e Lugano. </a:t>
            </a:r>
          </a:p>
          <a:p>
            <a:pPr marL="0" lvl="1" indent="0">
              <a:buNone/>
            </a:pPr>
            <a:endParaRPr lang="it-CH" sz="1800" dirty="0"/>
          </a:p>
          <a:p>
            <a:pPr marL="0" lvl="1" indent="0">
              <a:buNone/>
            </a:pPr>
            <a:r>
              <a:rPr lang="it-CH" sz="1800" dirty="0"/>
              <a:t>Attualmente SSF riunisce oltre 150 membri e partner di rete, tra cui fornitori di servizi finanziari, investitori, università e scuole superiori, uffici pubblici e altre organizzazioni. </a:t>
            </a:r>
            <a:endParaRPr lang="de-CH" sz="1800" dirty="0"/>
          </a:p>
          <a:p>
            <a:pPr marL="0" lvl="1" indent="0">
              <a:buNone/>
            </a:pPr>
            <a:endParaRPr lang="de-CH" sz="1800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Swiss </a:t>
            </a:r>
            <a:r>
              <a:rPr lang="de-CH" dirty="0" err="1"/>
              <a:t>sustainable</a:t>
            </a:r>
            <a:r>
              <a:rPr lang="de-CH" dirty="0"/>
              <a:t> </a:t>
            </a:r>
            <a:r>
              <a:rPr lang="de-CH" dirty="0" err="1"/>
              <a:t>finance</a:t>
            </a:r>
            <a:r>
              <a:rPr lang="de-CH" dirty="0"/>
              <a:t> (SSF): Vision und Mission</a:t>
            </a:r>
          </a:p>
        </p:txBody>
      </p:sp>
      <p:sp>
        <p:nvSpPr>
          <p:cNvPr id="10" name="Datumsplatzhalter 2"/>
          <p:cNvSpPr>
            <a:spLocks noGrp="1"/>
          </p:cNvSpPr>
          <p:nvPr>
            <p:ph type="dt" sz="half" idx="10"/>
          </p:nvPr>
        </p:nvSpPr>
        <p:spPr>
          <a:xfrm>
            <a:off x="1979712" y="6370030"/>
            <a:ext cx="2448272" cy="108000"/>
          </a:xfrm>
        </p:spPr>
        <p:txBody>
          <a:bodyPr/>
          <a:lstStyle/>
          <a:p>
            <a:r>
              <a:rPr lang="de-CH" dirty="0" err="1"/>
              <a:t>settembre</a:t>
            </a:r>
            <a:r>
              <a:rPr lang="de-CH" dirty="0"/>
              <a:t> 2020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1371600"/>
            <a:ext cx="2995922" cy="1954432"/>
          </a:xfrm>
          <a:prstGeom prst="rect">
            <a:avLst/>
          </a:prstGeom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Overview on SSF activities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2</a:t>
            </a:fld>
            <a:endParaRPr lang="de-CH"/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000" y="3631342"/>
            <a:ext cx="3010422" cy="237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40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31" y="622389"/>
            <a:ext cx="9039405" cy="574727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SSF Team</a:t>
            </a:r>
            <a:endParaRPr lang="de-CH" dirty="0"/>
          </a:p>
        </p:txBody>
      </p:sp>
      <p:sp>
        <p:nvSpPr>
          <p:cNvPr id="33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60462" y="491067"/>
            <a:ext cx="8804026" cy="324000"/>
          </a:xfrm>
        </p:spPr>
        <p:txBody>
          <a:bodyPr/>
          <a:lstStyle/>
          <a:p>
            <a:r>
              <a:rPr lang="de-DE" dirty="0" err="1"/>
              <a:t>Anchored</a:t>
            </a:r>
            <a:r>
              <a:rPr lang="de-DE" dirty="0"/>
              <a:t> in </a:t>
            </a:r>
            <a:r>
              <a:rPr lang="de-DE" dirty="0" err="1"/>
              <a:t>three</a:t>
            </a:r>
            <a:r>
              <a:rPr lang="de-DE" dirty="0"/>
              <a:t> </a:t>
            </a:r>
            <a:r>
              <a:rPr lang="de-DE" dirty="0" err="1"/>
              <a:t>regions</a:t>
            </a:r>
            <a:endParaRPr lang="de-CH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124031" y="635805"/>
            <a:ext cx="7534896" cy="5694533"/>
            <a:chOff x="-592017" y="836675"/>
            <a:chExt cx="7534896" cy="5694533"/>
          </a:xfr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8900000" scaled="1"/>
            <a:tileRect/>
          </a:gradFill>
        </p:grpSpPr>
        <p:grpSp>
          <p:nvGrpSpPr>
            <p:cNvPr id="17" name="Group 12"/>
            <p:cNvGrpSpPr/>
            <p:nvPr/>
          </p:nvGrpSpPr>
          <p:grpSpPr>
            <a:xfrm>
              <a:off x="-592017" y="836675"/>
              <a:ext cx="7483552" cy="5694533"/>
              <a:chOff x="-700766" y="836675"/>
              <a:chExt cx="7483552" cy="5694533"/>
            </a:xfrm>
            <a:grpFill/>
          </p:grpSpPr>
          <p:grpSp>
            <p:nvGrpSpPr>
              <p:cNvPr id="25" name="Group 13"/>
              <p:cNvGrpSpPr/>
              <p:nvPr/>
            </p:nvGrpSpPr>
            <p:grpSpPr>
              <a:xfrm>
                <a:off x="-700766" y="836675"/>
                <a:ext cx="7483552" cy="5694533"/>
                <a:chOff x="-824196" y="925950"/>
                <a:chExt cx="7483552" cy="5694533"/>
              </a:xfrm>
              <a:grpFill/>
            </p:grpSpPr>
            <p:sp>
              <p:nvSpPr>
                <p:cNvPr id="27" name="Rechteck 7"/>
                <p:cNvSpPr/>
                <p:nvPr/>
              </p:nvSpPr>
              <p:spPr>
                <a:xfrm>
                  <a:off x="3988638" y="4796689"/>
                  <a:ext cx="2641222" cy="182379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8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1800000" scaled="0"/>
                  <a:tileRect/>
                </a:gra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92075" lvl="0">
                    <a:spcAft>
                      <a:spcPts val="600"/>
                    </a:spcAft>
                  </a:pPr>
                  <a:r>
                    <a:rPr lang="de-DE" b="1" dirty="0">
                      <a:solidFill>
                        <a:schemeClr val="tx1"/>
                      </a:solidFill>
                      <a:latin typeface="+mj-lt"/>
                    </a:rPr>
                    <a:t>Representation in Lugano</a:t>
                  </a:r>
                </a:p>
                <a:p>
                  <a:pPr marL="92075" lvl="0">
                    <a:spcAft>
                      <a:spcPts val="600"/>
                    </a:spcAft>
                  </a:pPr>
                  <a:r>
                    <a:rPr lang="de-DE" sz="1400" b="1" dirty="0">
                      <a:solidFill>
                        <a:schemeClr val="tx1"/>
                      </a:solidFill>
                      <a:latin typeface="+mj-lt"/>
                    </a:rPr>
                    <a:t>	        </a:t>
                  </a:r>
                </a:p>
                <a:p>
                  <a:pPr marL="92075" lvl="0">
                    <a:spcAft>
                      <a:spcPts val="600"/>
                    </a:spcAft>
                  </a:pPr>
                  <a:r>
                    <a:rPr lang="de-DE" sz="1400" b="1" dirty="0">
                      <a:solidFill>
                        <a:schemeClr val="tx1"/>
                      </a:solidFill>
                      <a:latin typeface="+mj-lt"/>
                    </a:rPr>
                    <a:t>	        </a:t>
                  </a:r>
                  <a:r>
                    <a:rPr lang="de-DE" sz="1400" dirty="0">
                      <a:solidFill>
                        <a:schemeClr val="tx1"/>
                      </a:solidFill>
                      <a:latin typeface="Corbel" panose="020B0503020204020204" pitchFamily="34" charset="0"/>
                    </a:rPr>
                    <a:t>	</a:t>
                  </a:r>
                  <a:endParaRPr lang="de-DE" dirty="0">
                    <a:solidFill>
                      <a:schemeClr val="tx1"/>
                    </a:solidFill>
                    <a:latin typeface="Corbel" panose="020B0503020204020204" pitchFamily="34" charset="0"/>
                  </a:endParaRPr>
                </a:p>
              </p:txBody>
            </p:sp>
            <p:grpSp>
              <p:nvGrpSpPr>
                <p:cNvPr id="28" name="Group 18"/>
                <p:cNvGrpSpPr/>
                <p:nvPr/>
              </p:nvGrpSpPr>
              <p:grpSpPr>
                <a:xfrm>
                  <a:off x="-824196" y="925950"/>
                  <a:ext cx="7483552" cy="4896461"/>
                  <a:chOff x="-608196" y="925948"/>
                  <a:chExt cx="7483552" cy="4896461"/>
                </a:xfrm>
                <a:grpFill/>
              </p:grpSpPr>
              <p:sp>
                <p:nvSpPr>
                  <p:cNvPr id="31" name="Rechteck 6"/>
                  <p:cNvSpPr/>
                  <p:nvPr/>
                </p:nvSpPr>
                <p:spPr>
                  <a:xfrm>
                    <a:off x="3249838" y="925948"/>
                    <a:ext cx="3625518" cy="3757599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  <a:alpha val="8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18900000" scaled="1"/>
                  </a:gradFill>
                  <a:ln>
                    <a:noFill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  <a:softEdge rad="127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marL="92075">
                      <a:spcBef>
                        <a:spcPct val="20000"/>
                      </a:spcBef>
                      <a:spcAft>
                        <a:spcPts val="600"/>
                      </a:spcAft>
                      <a:buClr>
                        <a:srgbClr val="0092CB"/>
                      </a:buClr>
                      <a:buSzPct val="100000"/>
                    </a:pPr>
                    <a:r>
                      <a:rPr lang="de-DE" b="1" dirty="0">
                        <a:solidFill>
                          <a:schemeClr val="tx1"/>
                        </a:solidFill>
                        <a:latin typeface="+mj-lt"/>
                      </a:rPr>
                      <a:t> Head office in Zurich</a:t>
                    </a:r>
                  </a:p>
                </p:txBody>
              </p:sp>
              <p:sp>
                <p:nvSpPr>
                  <p:cNvPr id="32" name="Rechteck 7"/>
                  <p:cNvSpPr/>
                  <p:nvPr/>
                </p:nvSpPr>
                <p:spPr>
                  <a:xfrm>
                    <a:off x="-608196" y="4072267"/>
                    <a:ext cx="2325271" cy="1750142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  <a:alpha val="8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9000000" scaled="0"/>
                    <a:tileRect/>
                  </a:gradFill>
                  <a:ln>
                    <a:noFill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  <a:softEdge rad="127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marL="92075" lvl="0">
                      <a:spcAft>
                        <a:spcPts val="600"/>
                      </a:spcAft>
                    </a:pPr>
                    <a:r>
                      <a:rPr lang="de-DE" b="1" dirty="0">
                        <a:solidFill>
                          <a:schemeClr val="tx1"/>
                        </a:solidFill>
                        <a:latin typeface="+mj-lt"/>
                      </a:rPr>
                      <a:t>Representation in </a:t>
                    </a:r>
                    <a:r>
                      <a:rPr lang="de-DE" b="1" dirty="0" err="1">
                        <a:solidFill>
                          <a:schemeClr val="tx1"/>
                        </a:solidFill>
                        <a:latin typeface="+mj-lt"/>
                      </a:rPr>
                      <a:t>Geneva</a:t>
                    </a:r>
                    <a:endParaRPr lang="de-DE" b="1" dirty="0">
                      <a:solidFill>
                        <a:schemeClr val="tx1"/>
                      </a:solidFill>
                      <a:latin typeface="+mj-lt"/>
                    </a:endParaRPr>
                  </a:p>
                  <a:p>
                    <a:pPr marL="92075" lvl="0">
                      <a:spcAft>
                        <a:spcPts val="600"/>
                      </a:spcAft>
                    </a:pPr>
                    <a:r>
                      <a:rPr lang="de-DE" sz="1400" b="1" dirty="0">
                        <a:solidFill>
                          <a:schemeClr val="tx1"/>
                        </a:solidFill>
                        <a:latin typeface="+mj-lt"/>
                      </a:rPr>
                      <a:t>	      </a:t>
                    </a:r>
                    <a:r>
                      <a:rPr lang="de-DE" sz="1400" dirty="0">
                        <a:solidFill>
                          <a:schemeClr val="tx1"/>
                        </a:solidFill>
                        <a:latin typeface="Corbel" panose="020B0503020204020204" pitchFamily="34" charset="0"/>
                      </a:rPr>
                      <a:t>Jean Laville                	        </a:t>
                    </a:r>
                    <a:r>
                      <a:rPr lang="de-DE" sz="1400" dirty="0" err="1">
                        <a:solidFill>
                          <a:schemeClr val="tx1"/>
                        </a:solidFill>
                        <a:latin typeface="Corbel" panose="020B0503020204020204" pitchFamily="34" charset="0"/>
                      </a:rPr>
                      <a:t>Deputy</a:t>
                    </a:r>
                    <a:r>
                      <a:rPr lang="de-DE" sz="1400" dirty="0">
                        <a:solidFill>
                          <a:schemeClr val="tx1"/>
                        </a:solidFill>
                        <a:latin typeface="Corbel" panose="020B0503020204020204" pitchFamily="34" charset="0"/>
                      </a:rPr>
                      <a:t> CEO</a:t>
                    </a:r>
                  </a:p>
                </p:txBody>
              </p:sp>
            </p:grpSp>
            <p:pic>
              <p:nvPicPr>
                <p:cNvPr id="29" name="Picture 20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2141"/>
                <a:stretch/>
              </p:blipFill>
              <p:spPr>
                <a:xfrm>
                  <a:off x="3281433" y="1326042"/>
                  <a:ext cx="1100295" cy="1095775"/>
                </a:xfrm>
                <a:prstGeom prst="rect">
                  <a:avLst/>
                </a:prstGeom>
                <a:grpFill/>
              </p:spPr>
            </p:pic>
            <p:pic>
              <p:nvPicPr>
                <p:cNvPr id="30" name="Picture 23"/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2971" b="12456"/>
                <a:stretch/>
              </p:blipFill>
              <p:spPr>
                <a:xfrm>
                  <a:off x="-674421" y="4682263"/>
                  <a:ext cx="1050495" cy="1095775"/>
                </a:xfrm>
                <a:prstGeom prst="rect">
                  <a:avLst/>
                </a:prstGeom>
                <a:grpFill/>
              </p:spPr>
            </p:pic>
          </p:grpSp>
          <p:pic>
            <p:nvPicPr>
              <p:cNvPr id="26" name="Picture 1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3749"/>
              <a:stretch/>
            </p:blipFill>
            <p:spPr>
              <a:xfrm>
                <a:off x="3425388" y="2956364"/>
                <a:ext cx="1144925" cy="1137779"/>
              </a:xfrm>
              <a:prstGeom prst="rect">
                <a:avLst/>
              </a:prstGeom>
              <a:grpFill/>
            </p:spPr>
          </p:pic>
        </p:grpSp>
        <p:pic>
          <p:nvPicPr>
            <p:cNvPr id="34" name="Grafik 3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59" b="44354"/>
            <a:stretch/>
          </p:blipFill>
          <p:spPr>
            <a:xfrm>
              <a:off x="4452714" y="5382088"/>
              <a:ext cx="1064450" cy="1082985"/>
            </a:xfrm>
            <a:prstGeom prst="rect">
              <a:avLst/>
            </a:prstGeom>
            <a:grpFill/>
          </p:spPr>
        </p:pic>
        <p:sp>
          <p:nvSpPr>
            <p:cNvPr id="35" name="Textfeld 34"/>
            <p:cNvSpPr txBox="1"/>
            <p:nvPr/>
          </p:nvSpPr>
          <p:spPr>
            <a:xfrm>
              <a:off x="3550193" y="2409940"/>
              <a:ext cx="12506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400" dirty="0">
                  <a:latin typeface="Corbel" panose="020B0503020204020204" pitchFamily="34" charset="0"/>
                </a:rPr>
                <a:t>Sabine Döbeli </a:t>
              </a:r>
            </a:p>
            <a:p>
              <a:r>
                <a:rPr lang="de-CH" sz="1400" dirty="0">
                  <a:latin typeface="Corbel" panose="020B0503020204020204" pitchFamily="34" charset="0"/>
                </a:rPr>
                <a:t>CEO</a:t>
              </a: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3557742" y="4136910"/>
              <a:ext cx="15451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400" dirty="0">
                  <a:latin typeface="Corbel" panose="020B0503020204020204" pitchFamily="34" charset="0"/>
                </a:rPr>
                <a:t>Kelly Hess </a:t>
              </a:r>
            </a:p>
            <a:p>
              <a:r>
                <a:rPr lang="de-CH" sz="1400" dirty="0" err="1">
                  <a:latin typeface="Corbel" panose="020B0503020204020204" pitchFamily="34" charset="0"/>
                </a:rPr>
                <a:t>Director</a:t>
              </a:r>
              <a:r>
                <a:rPr lang="de-CH" sz="1400" dirty="0">
                  <a:latin typeface="Corbel" panose="020B0503020204020204" pitchFamily="34" charset="0"/>
                </a:rPr>
                <a:t> Projects</a:t>
              </a:r>
            </a:p>
          </p:txBody>
        </p:sp>
        <p:pic>
          <p:nvPicPr>
            <p:cNvPr id="37" name="Grafik 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74895" y="1243984"/>
              <a:ext cx="1100295" cy="1148047"/>
            </a:xfrm>
            <a:prstGeom prst="rect">
              <a:avLst/>
            </a:prstGeom>
            <a:grpFill/>
          </p:spPr>
        </p:pic>
        <p:sp>
          <p:nvSpPr>
            <p:cNvPr id="39" name="Textfeld 38"/>
            <p:cNvSpPr txBox="1"/>
            <p:nvPr/>
          </p:nvSpPr>
          <p:spPr>
            <a:xfrm>
              <a:off x="5354709" y="4110382"/>
              <a:ext cx="15267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400" dirty="0">
                  <a:latin typeface="Corbel" panose="020B0503020204020204" pitchFamily="34" charset="0"/>
                </a:rPr>
                <a:t>Anja Bodenmann</a:t>
              </a:r>
            </a:p>
            <a:p>
              <a:r>
                <a:rPr lang="de-CH" sz="1400" dirty="0">
                  <a:latin typeface="Corbel" panose="020B0503020204020204" pitchFamily="34" charset="0"/>
                </a:rPr>
                <a:t>Project Manager</a:t>
              </a:r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5267420" y="2403911"/>
              <a:ext cx="16754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400" dirty="0">
                  <a:latin typeface="Corbel" panose="020B0503020204020204" pitchFamily="34" charset="0"/>
                </a:rPr>
                <a:t>Marietta Caprez </a:t>
              </a:r>
              <a:br>
                <a:rPr lang="de-CH" sz="1400" dirty="0">
                  <a:latin typeface="Corbel" panose="020B0503020204020204" pitchFamily="34" charset="0"/>
                </a:rPr>
              </a:br>
              <a:r>
                <a:rPr lang="de-CH" sz="1400" dirty="0">
                  <a:latin typeface="Corbel" panose="020B0503020204020204" pitchFamily="34" charset="0"/>
                </a:rPr>
                <a:t>Office Management</a:t>
              </a:r>
            </a:p>
          </p:txBody>
        </p:sp>
      </p:grp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9"/>
          <a:srcRect t="4364" b="7421"/>
          <a:stretch/>
        </p:blipFill>
        <p:spPr>
          <a:xfrm>
            <a:off x="6071654" y="2768618"/>
            <a:ext cx="1144925" cy="1138491"/>
          </a:xfrm>
          <a:prstGeom prst="rect">
            <a:avLst/>
          </a:prstGeom>
        </p:spPr>
      </p:pic>
      <p:sp>
        <p:nvSpPr>
          <p:cNvPr id="38" name="Textfeld 35"/>
          <p:cNvSpPr txBox="1"/>
          <p:nvPr/>
        </p:nvSpPr>
        <p:spPr>
          <a:xfrm>
            <a:off x="6240288" y="5354373"/>
            <a:ext cx="15451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>
                <a:latin typeface="Corbel" panose="020B0503020204020204" pitchFamily="34" charset="0"/>
              </a:rPr>
              <a:t>Alberto Stival</a:t>
            </a:r>
          </a:p>
          <a:p>
            <a:r>
              <a:rPr lang="de-CH" sz="1400" dirty="0" err="1">
                <a:latin typeface="Corbel" panose="020B0503020204020204" pitchFamily="34" charset="0"/>
              </a:rPr>
              <a:t>Director</a:t>
            </a:r>
            <a:r>
              <a:rPr lang="de-CH" sz="1400" dirty="0">
                <a:latin typeface="Corbel" panose="020B0503020204020204" pitchFamily="34" charset="0"/>
              </a:rPr>
              <a:t> PR &amp; Communication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Overview on SSF activities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3</a:t>
            </a:fld>
            <a:endParaRPr lang="de-CH"/>
          </a:p>
        </p:txBody>
      </p:sp>
      <p:sp>
        <p:nvSpPr>
          <p:cNvPr id="41" name="Datumsplatzhalter 2"/>
          <p:cNvSpPr>
            <a:spLocks noGrp="1"/>
          </p:cNvSpPr>
          <p:nvPr>
            <p:ph type="dt" sz="half" idx="10"/>
          </p:nvPr>
        </p:nvSpPr>
        <p:spPr>
          <a:xfrm>
            <a:off x="1979712" y="6370030"/>
            <a:ext cx="2448272" cy="108000"/>
          </a:xfrm>
        </p:spPr>
        <p:txBody>
          <a:bodyPr/>
          <a:lstStyle/>
          <a:p>
            <a:r>
              <a:rPr lang="de-DE" dirty="0" err="1"/>
              <a:t>settembre</a:t>
            </a:r>
            <a:r>
              <a:rPr lang="de-DE" dirty="0"/>
              <a:t> 2020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01879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FE7E36A4-60BC-429A-8496-69A00E098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146" y="1488914"/>
            <a:ext cx="1666875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/>
          <p:cNvPicPr>
            <a:picLocks noChangeAspect="1"/>
          </p:cNvPicPr>
          <p:nvPr/>
        </p:nvPicPr>
        <p:blipFill rotWithShape="1">
          <a:blip r:embed="rId4"/>
          <a:srcRect l="4129" t="890" r="2262" b="3137"/>
          <a:stretch/>
        </p:blipFill>
        <p:spPr>
          <a:xfrm>
            <a:off x="6351167" y="1488914"/>
            <a:ext cx="1611412" cy="2274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SSF publications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0461" y="1515121"/>
            <a:ext cx="1593423" cy="224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4"/>
          <p:cNvPicPr>
            <a:picLocks noChangeAspect="1"/>
          </p:cNvPicPr>
          <p:nvPr/>
        </p:nvPicPr>
        <p:blipFill rotWithShape="1">
          <a:blip r:embed="rId6" cstate="print"/>
          <a:srcRect r="2716"/>
          <a:stretch/>
        </p:blipFill>
        <p:spPr>
          <a:xfrm>
            <a:off x="2503437" y="1500787"/>
            <a:ext cx="1657597" cy="2232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feld 14"/>
          <p:cNvSpPr txBox="1"/>
          <p:nvPr/>
        </p:nvSpPr>
        <p:spPr>
          <a:xfrm>
            <a:off x="736078" y="709096"/>
            <a:ext cx="17552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>
                <a:latin typeface="Corbel" panose="020B0503020204020204" pitchFamily="34" charset="0"/>
              </a:rPr>
              <a:t>Handbook on Sustainable Investments (DE, FR) 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2415868" y="720928"/>
            <a:ext cx="19069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>
                <a:latin typeface="Corbel" panose="020B0503020204020204" pitchFamily="34" charset="0"/>
              </a:rPr>
              <a:t>SI </a:t>
            </a:r>
            <a:r>
              <a:rPr lang="de-CH" sz="1400" dirty="0" err="1">
                <a:latin typeface="Corbel" panose="020B0503020204020204" pitchFamily="34" charset="0"/>
              </a:rPr>
              <a:t>as</a:t>
            </a:r>
            <a:r>
              <a:rPr lang="de-CH" sz="1400" dirty="0">
                <a:latin typeface="Corbel" panose="020B0503020204020204" pitchFamily="34" charset="0"/>
              </a:rPr>
              <a:t> </a:t>
            </a:r>
            <a:r>
              <a:rPr lang="de-CH" sz="1400" dirty="0" err="1">
                <a:latin typeface="Corbel" panose="020B0503020204020204" pitchFamily="34" charset="0"/>
              </a:rPr>
              <a:t>unique</a:t>
            </a:r>
            <a:r>
              <a:rPr lang="de-CH" sz="1400" dirty="0">
                <a:latin typeface="Corbel" panose="020B0503020204020204" pitchFamily="34" charset="0"/>
              </a:rPr>
              <a:t> </a:t>
            </a:r>
            <a:r>
              <a:rPr lang="de-CH" sz="1400" dirty="0" err="1">
                <a:latin typeface="Corbel" panose="020B0503020204020204" pitchFamily="34" charset="0"/>
              </a:rPr>
              <a:t>oppor-tunity</a:t>
            </a:r>
            <a:r>
              <a:rPr lang="de-CH" sz="1400" dirty="0">
                <a:latin typeface="Corbel" panose="020B0503020204020204" pitchFamily="34" charset="0"/>
              </a:rPr>
              <a:t> </a:t>
            </a:r>
            <a:r>
              <a:rPr lang="de-CH" sz="1400" dirty="0" err="1">
                <a:latin typeface="Corbel" panose="020B0503020204020204" pitchFamily="34" charset="0"/>
              </a:rPr>
              <a:t>for</a:t>
            </a:r>
            <a:r>
              <a:rPr lang="de-CH" sz="1400" dirty="0">
                <a:latin typeface="Corbel" panose="020B0503020204020204" pitchFamily="34" charset="0"/>
              </a:rPr>
              <a:t> Swiss private </a:t>
            </a:r>
            <a:r>
              <a:rPr lang="de-CH" sz="1400" dirty="0" err="1">
                <a:latin typeface="Corbel" panose="020B0503020204020204" pitchFamily="34" charset="0"/>
              </a:rPr>
              <a:t>wealth</a:t>
            </a:r>
            <a:r>
              <a:rPr lang="de-CH" sz="1400" dirty="0">
                <a:latin typeface="Corbel" panose="020B0503020204020204" pitchFamily="34" charset="0"/>
              </a:rPr>
              <a:t> </a:t>
            </a:r>
            <a:r>
              <a:rPr lang="de-CH" sz="1400" dirty="0" err="1">
                <a:latin typeface="Corbel" panose="020B0503020204020204" pitchFamily="34" charset="0"/>
              </a:rPr>
              <a:t>management</a:t>
            </a:r>
            <a:endParaRPr lang="de-CH" sz="1400" dirty="0">
              <a:latin typeface="Corbel" panose="020B0503020204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</a:t>
            </a:fld>
            <a:endParaRPr lang="de-CH"/>
          </a:p>
        </p:txBody>
      </p:sp>
      <p:sp>
        <p:nvSpPr>
          <p:cNvPr id="21" name="Textfeld 20"/>
          <p:cNvSpPr txBox="1"/>
          <p:nvPr/>
        </p:nvSpPr>
        <p:spPr>
          <a:xfrm>
            <a:off x="4384200" y="319363"/>
            <a:ext cx="183371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rbel" panose="020B0503020204020204" pitchFamily="34" charset="0"/>
              </a:rPr>
              <a:t>Sustainable Asset Management: Key Messages and Recommendations of SFAMA and SSF</a:t>
            </a:r>
            <a:endParaRPr lang="de-CH" sz="1400" dirty="0">
              <a:latin typeface="Corbel" panose="020B0503020204020204" pitchFamily="34" charset="0"/>
            </a:endParaRPr>
          </a:p>
        </p:txBody>
      </p:sp>
      <p:sp>
        <p:nvSpPr>
          <p:cNvPr id="23" name="Textfeld 14"/>
          <p:cNvSpPr txBox="1"/>
          <p:nvPr/>
        </p:nvSpPr>
        <p:spPr>
          <a:xfrm>
            <a:off x="1029900" y="5466980"/>
            <a:ext cx="17552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>
                <a:latin typeface="Corbel" panose="020B0503020204020204" pitchFamily="34" charset="0"/>
              </a:rPr>
              <a:t>Swiss Sustainable Investment Market Study 2018</a:t>
            </a:r>
          </a:p>
        </p:txBody>
      </p:sp>
      <p:sp>
        <p:nvSpPr>
          <p:cNvPr id="2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686317" y="6370030"/>
            <a:ext cx="3649323" cy="108000"/>
          </a:xfrm>
        </p:spPr>
        <p:txBody>
          <a:bodyPr/>
          <a:lstStyle/>
          <a:p>
            <a:r>
              <a:rPr lang="de-CH"/>
              <a:t>Overview on SSF activities</a:t>
            </a:r>
          </a:p>
        </p:txBody>
      </p:sp>
      <p:sp>
        <p:nvSpPr>
          <p:cNvPr id="26" name="Textfeld 14"/>
          <p:cNvSpPr txBox="1"/>
          <p:nvPr/>
        </p:nvSpPr>
        <p:spPr>
          <a:xfrm>
            <a:off x="2731018" y="5475503"/>
            <a:ext cx="17552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 err="1">
                <a:latin typeface="Corbel" panose="020B0503020204020204" pitchFamily="34" charset="0"/>
              </a:rPr>
              <a:t>Sustainability</a:t>
            </a:r>
            <a:r>
              <a:rPr lang="de-CH" sz="1400" dirty="0">
                <a:latin typeface="Corbel" panose="020B0503020204020204" pitchFamily="34" charset="0"/>
              </a:rPr>
              <a:t> in </a:t>
            </a:r>
            <a:r>
              <a:rPr lang="de-CH" sz="1400" dirty="0" err="1">
                <a:latin typeface="Corbel" panose="020B0503020204020204" pitchFamily="34" charset="0"/>
              </a:rPr>
              <a:t>financial</a:t>
            </a:r>
            <a:r>
              <a:rPr lang="de-CH" sz="1400" dirty="0">
                <a:latin typeface="Corbel" panose="020B0503020204020204" pitchFamily="34" charset="0"/>
              </a:rPr>
              <a:t> </a:t>
            </a:r>
            <a:r>
              <a:rPr lang="de-CH" sz="1400" dirty="0" err="1">
                <a:latin typeface="Corbel" panose="020B0503020204020204" pitchFamily="34" charset="0"/>
              </a:rPr>
              <a:t>education</a:t>
            </a:r>
            <a:r>
              <a:rPr lang="de-CH" sz="1400" dirty="0">
                <a:latin typeface="Corbel" panose="020B0503020204020204" pitchFamily="34" charset="0"/>
              </a:rPr>
              <a:t> and </a:t>
            </a:r>
            <a:r>
              <a:rPr lang="de-CH" sz="1400" dirty="0" err="1">
                <a:latin typeface="Corbel" panose="020B0503020204020204" pitchFamily="34" charset="0"/>
              </a:rPr>
              <a:t>training</a:t>
            </a:r>
            <a:r>
              <a:rPr lang="de-CH" sz="1400" dirty="0">
                <a:latin typeface="Corbel" panose="020B0503020204020204" pitchFamily="34" charset="0"/>
              </a:rPr>
              <a:t> in </a:t>
            </a:r>
            <a:r>
              <a:rPr lang="de-CH" sz="1400" dirty="0" err="1">
                <a:latin typeface="Corbel" panose="020B0503020204020204" pitchFamily="34" charset="0"/>
              </a:rPr>
              <a:t>Switzerland</a:t>
            </a:r>
            <a:r>
              <a:rPr lang="de-CH" sz="1400" dirty="0">
                <a:latin typeface="Corbel" panose="020B0503020204020204" pitchFamily="34" charset="0"/>
              </a:rPr>
              <a:t> (</a:t>
            </a:r>
            <a:r>
              <a:rPr lang="de-CH" sz="1400" dirty="0" err="1">
                <a:latin typeface="Corbel" panose="020B0503020204020204" pitchFamily="34" charset="0"/>
              </a:rPr>
              <a:t>with</a:t>
            </a:r>
            <a:r>
              <a:rPr lang="de-CH" sz="1400" dirty="0">
                <a:latin typeface="Corbel" panose="020B0503020204020204" pitchFamily="34" charset="0"/>
              </a:rPr>
              <a:t> FOEN)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4853" y="3207503"/>
            <a:ext cx="1620000" cy="22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feld 20"/>
          <p:cNvSpPr txBox="1"/>
          <p:nvPr/>
        </p:nvSpPr>
        <p:spPr>
          <a:xfrm>
            <a:off x="4573440" y="5521450"/>
            <a:ext cx="19940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>
                <a:latin typeface="Corbel" panose="020B0503020204020204" pitchFamily="34" charset="0"/>
              </a:rPr>
              <a:t>Focus: </a:t>
            </a:r>
            <a:r>
              <a:rPr lang="de-CH" sz="1400" dirty="0" err="1">
                <a:latin typeface="Corbel" panose="020B0503020204020204" pitchFamily="34" charset="0"/>
              </a:rPr>
              <a:t>Measuring</a:t>
            </a:r>
            <a:r>
              <a:rPr lang="de-CH" sz="1400" dirty="0">
                <a:latin typeface="Corbel" panose="020B0503020204020204" pitchFamily="34" charset="0"/>
              </a:rPr>
              <a:t> </a:t>
            </a:r>
            <a:r>
              <a:rPr lang="de-CH" sz="1400" dirty="0" err="1">
                <a:latin typeface="Corbel" panose="020B0503020204020204" pitchFamily="34" charset="0"/>
              </a:rPr>
              <a:t>Climate-related</a:t>
            </a:r>
            <a:r>
              <a:rPr lang="de-CH" sz="1400" dirty="0">
                <a:latin typeface="Corbel" panose="020B0503020204020204" pitchFamily="34" charset="0"/>
              </a:rPr>
              <a:t> </a:t>
            </a:r>
            <a:r>
              <a:rPr lang="de-CH" sz="1400" dirty="0" err="1">
                <a:latin typeface="Corbel" panose="020B0503020204020204" pitchFamily="34" charset="0"/>
              </a:rPr>
              <a:t>Risks</a:t>
            </a:r>
            <a:r>
              <a:rPr lang="de-CH" sz="1400" dirty="0">
                <a:latin typeface="Corbel" panose="020B0503020204020204" pitchFamily="34" charset="0"/>
              </a:rPr>
              <a:t> in Investment Portfolios</a:t>
            </a:r>
          </a:p>
        </p:txBody>
      </p:sp>
      <p:sp>
        <p:nvSpPr>
          <p:cNvPr id="24" name="Textfeld 14"/>
          <p:cNvSpPr txBox="1"/>
          <p:nvPr/>
        </p:nvSpPr>
        <p:spPr>
          <a:xfrm>
            <a:off x="6279269" y="704303"/>
            <a:ext cx="17552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>
                <a:latin typeface="Corbel" panose="020B0503020204020204" pitchFamily="34" charset="0"/>
              </a:rPr>
              <a:t>Handbook on Sustainable Investments (EN) </a:t>
            </a:r>
          </a:p>
        </p:txBody>
      </p:sp>
      <p:sp>
        <p:nvSpPr>
          <p:cNvPr id="30" name="Textfeld 14"/>
          <p:cNvSpPr txBox="1"/>
          <p:nvPr/>
        </p:nvSpPr>
        <p:spPr>
          <a:xfrm>
            <a:off x="6466082" y="5475503"/>
            <a:ext cx="17552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>
                <a:latin typeface="Corbel" panose="020B0503020204020204" pitchFamily="34" charset="0"/>
              </a:rPr>
              <a:t>Swiss Sustainable Investment Market Study 2020</a:t>
            </a:r>
          </a:p>
        </p:txBody>
      </p:sp>
      <p:sp>
        <p:nvSpPr>
          <p:cNvPr id="22" name="Datumsplatzhalter 2"/>
          <p:cNvSpPr>
            <a:spLocks noGrp="1"/>
          </p:cNvSpPr>
          <p:nvPr>
            <p:ph type="dt" sz="half" idx="10"/>
          </p:nvPr>
        </p:nvSpPr>
        <p:spPr>
          <a:xfrm>
            <a:off x="1979712" y="6370030"/>
            <a:ext cx="2448272" cy="108000"/>
          </a:xfrm>
        </p:spPr>
        <p:txBody>
          <a:bodyPr/>
          <a:lstStyle/>
          <a:p>
            <a:r>
              <a:rPr lang="de-DE" dirty="0" err="1"/>
              <a:t>settembre</a:t>
            </a:r>
            <a:r>
              <a:rPr lang="de-DE" dirty="0"/>
              <a:t> 2020</a:t>
            </a:r>
            <a:endParaRPr lang="de-CH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767588-CF8F-4637-B461-29DFA6590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480" y="3230759"/>
            <a:ext cx="1617488" cy="2264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A3DB896-6FE4-4FAC-B030-04E83BD69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842" y="3210509"/>
            <a:ext cx="1613473" cy="225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EAE38C5-8025-4B3A-8079-13089CAB9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842" y="3230759"/>
            <a:ext cx="1597301" cy="223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69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Overview on SSF activities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5</a:t>
            </a:fld>
            <a:endParaRPr lang="de-CH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Some</a:t>
            </a:r>
            <a:r>
              <a:rPr lang="de-CH" dirty="0"/>
              <a:t> Other SSF </a:t>
            </a:r>
            <a:r>
              <a:rPr lang="de-CH" dirty="0" err="1"/>
              <a:t>projects</a:t>
            </a:r>
            <a:endParaRPr lang="en-GB" dirty="0"/>
          </a:p>
        </p:txBody>
      </p:sp>
      <p:sp>
        <p:nvSpPr>
          <p:cNvPr id="14" name="Textfeld 19"/>
          <p:cNvSpPr txBox="1"/>
          <p:nvPr/>
        </p:nvSpPr>
        <p:spPr>
          <a:xfrm>
            <a:off x="337851" y="3587926"/>
            <a:ext cx="25333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b="1" dirty="0">
                <a:latin typeface="Corbel" panose="020B0503020204020204" pitchFamily="34" charset="0"/>
              </a:rPr>
              <a:t>Film: Sustainable </a:t>
            </a:r>
            <a:r>
              <a:rPr lang="de-CH" sz="1400" b="1" dirty="0" err="1">
                <a:latin typeface="Corbel" panose="020B0503020204020204" pitchFamily="34" charset="0"/>
              </a:rPr>
              <a:t>Investing</a:t>
            </a:r>
            <a:r>
              <a:rPr lang="de-CH" sz="1400" b="1" dirty="0">
                <a:latin typeface="Corbel" panose="020B0503020204020204" pitchFamily="34" charset="0"/>
              </a:rPr>
              <a:t>, a </a:t>
            </a:r>
            <a:r>
              <a:rPr lang="de-CH" sz="1400" b="1" dirty="0" err="1">
                <a:latin typeface="Corbel" panose="020B0503020204020204" pitchFamily="34" charset="0"/>
              </a:rPr>
              <a:t>unique</a:t>
            </a:r>
            <a:r>
              <a:rPr lang="de-CH" sz="1400" b="1" dirty="0">
                <a:latin typeface="Corbel" panose="020B0503020204020204" pitchFamily="34" charset="0"/>
              </a:rPr>
              <a:t> </a:t>
            </a:r>
            <a:r>
              <a:rPr lang="de-CH" sz="1400" b="1" dirty="0" err="1">
                <a:latin typeface="Corbel" panose="020B0503020204020204" pitchFamily="34" charset="0"/>
              </a:rPr>
              <a:t>opportunity</a:t>
            </a:r>
            <a:r>
              <a:rPr lang="de-CH" sz="1400" b="1" dirty="0">
                <a:latin typeface="Corbel" panose="020B0503020204020204" pitchFamily="34" charset="0"/>
              </a:rPr>
              <a:t> </a:t>
            </a:r>
            <a:r>
              <a:rPr lang="de-CH" sz="1400" b="1" dirty="0" err="1">
                <a:latin typeface="Corbel" panose="020B0503020204020204" pitchFamily="34" charset="0"/>
              </a:rPr>
              <a:t>for</a:t>
            </a:r>
            <a:r>
              <a:rPr lang="de-CH" sz="1400" b="1" dirty="0">
                <a:latin typeface="Corbel" panose="020B0503020204020204" pitchFamily="34" charset="0"/>
              </a:rPr>
              <a:t> Swiss private </a:t>
            </a:r>
            <a:r>
              <a:rPr lang="de-CH" sz="1400" b="1" dirty="0" err="1">
                <a:latin typeface="Corbel" panose="020B0503020204020204" pitchFamily="34" charset="0"/>
              </a:rPr>
              <a:t>wealth</a:t>
            </a:r>
            <a:r>
              <a:rPr lang="de-CH" sz="1400" b="1" dirty="0">
                <a:latin typeface="Corbel" panose="020B0503020204020204" pitchFamily="34" charset="0"/>
              </a:rPr>
              <a:t> </a:t>
            </a:r>
            <a:r>
              <a:rPr lang="de-CH" sz="1400" b="1" dirty="0" err="1">
                <a:latin typeface="Corbel" panose="020B0503020204020204" pitchFamily="34" charset="0"/>
              </a:rPr>
              <a:t>management</a:t>
            </a:r>
            <a:endParaRPr lang="de-CH" sz="1400" b="1" dirty="0">
              <a:latin typeface="Corbel" panose="020B0503020204020204" pitchFamily="34" charset="0"/>
            </a:endParaRPr>
          </a:p>
        </p:txBody>
      </p:sp>
      <p:sp>
        <p:nvSpPr>
          <p:cNvPr id="15" name="Textfeld 19"/>
          <p:cNvSpPr txBox="1"/>
          <p:nvPr/>
        </p:nvSpPr>
        <p:spPr>
          <a:xfrm>
            <a:off x="3238187" y="3597127"/>
            <a:ext cx="25235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b="1" dirty="0">
                <a:latin typeface="Corbel" panose="020B0503020204020204" pitchFamily="34" charset="0"/>
              </a:rPr>
              <a:t>Education </a:t>
            </a:r>
            <a:r>
              <a:rPr lang="de-CH" sz="1400" b="1" dirty="0" err="1">
                <a:latin typeface="Corbel" panose="020B0503020204020204" pitchFamily="34" charset="0"/>
              </a:rPr>
              <a:t>tools</a:t>
            </a:r>
            <a:r>
              <a:rPr lang="de-CH" sz="1400" b="1" dirty="0">
                <a:latin typeface="Corbel" panose="020B0503020204020204" pitchFamily="34" charset="0"/>
              </a:rPr>
              <a:t> </a:t>
            </a:r>
            <a:r>
              <a:rPr lang="de-CH" sz="1400" b="1" dirty="0" err="1">
                <a:latin typeface="Corbel" panose="020B0503020204020204" pitchFamily="34" charset="0"/>
              </a:rPr>
              <a:t>for</a:t>
            </a:r>
            <a:r>
              <a:rPr lang="de-CH" sz="1400" b="1" dirty="0">
                <a:latin typeface="Corbel" panose="020B0503020204020204" pitchFamily="34" charset="0"/>
              </a:rPr>
              <a:t> </a:t>
            </a:r>
            <a:r>
              <a:rPr lang="de-CH" sz="1400" b="1" dirty="0" err="1">
                <a:latin typeface="Corbel" panose="020B0503020204020204" pitchFamily="34" charset="0"/>
              </a:rPr>
              <a:t>financial</a:t>
            </a:r>
            <a:r>
              <a:rPr lang="de-CH" sz="1400" b="1" dirty="0">
                <a:latin typeface="Corbel" panose="020B0503020204020204" pitchFamily="34" charset="0"/>
              </a:rPr>
              <a:t> professionals </a:t>
            </a:r>
          </a:p>
          <a:p>
            <a:endParaRPr lang="de-CH" sz="1400" b="1" dirty="0">
              <a:latin typeface="Corbel" panose="020B0503020204020204" pitchFamily="34" charset="0"/>
            </a:endParaRPr>
          </a:p>
        </p:txBody>
      </p:sp>
      <p:sp>
        <p:nvSpPr>
          <p:cNvPr id="16" name="Textfeld 19"/>
          <p:cNvSpPr txBox="1"/>
          <p:nvPr/>
        </p:nvSpPr>
        <p:spPr>
          <a:xfrm>
            <a:off x="6128688" y="3585896"/>
            <a:ext cx="2484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b="1" dirty="0">
                <a:latin typeface="Corbel" panose="020B0503020204020204" pitchFamily="34" charset="0"/>
              </a:rPr>
              <a:t>Digital Library on Sustainable Finance</a:t>
            </a:r>
          </a:p>
        </p:txBody>
      </p:sp>
      <p:pic>
        <p:nvPicPr>
          <p:cNvPr id="18" name="3coBFy9EPBk"/>
          <p:cNvPicPr>
            <a:picLocks noRot="1" noChangeAspect="1"/>
          </p:cNvPicPr>
          <p:nvPr>
            <a:videoFile r:link="rId1"/>
          </p:nvPr>
        </p:nvPicPr>
        <p:blipFill rotWithShape="1">
          <a:blip r:embed="rId3"/>
          <a:srcRect l="8513" t="7830" r="11227" b="10608"/>
          <a:stretch/>
        </p:blipFill>
        <p:spPr>
          <a:xfrm>
            <a:off x="452284" y="1542147"/>
            <a:ext cx="2340077" cy="1612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1" r="6858" b="15538"/>
          <a:stretch/>
        </p:blipFill>
        <p:spPr>
          <a:xfrm>
            <a:off x="6201752" y="1542147"/>
            <a:ext cx="2358489" cy="162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feld 19"/>
          <p:cNvSpPr txBox="1"/>
          <p:nvPr/>
        </p:nvSpPr>
        <p:spPr>
          <a:xfrm>
            <a:off x="3238188" y="4709094"/>
            <a:ext cx="2222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>
                <a:latin typeface="Corbel" panose="020B0503020204020204" pitchFamily="34" charset="0"/>
              </a:rPr>
              <a:t>Education </a:t>
            </a:r>
            <a:r>
              <a:rPr lang="de-CH" sz="1400" dirty="0" err="1">
                <a:latin typeface="Corbel" panose="020B0503020204020204" pitchFamily="34" charset="0"/>
              </a:rPr>
              <a:t>slide</a:t>
            </a:r>
            <a:r>
              <a:rPr lang="de-CH" sz="1400" dirty="0">
                <a:latin typeface="Corbel" panose="020B0503020204020204" pitchFamily="34" charset="0"/>
              </a:rPr>
              <a:t> deck and online </a:t>
            </a:r>
            <a:r>
              <a:rPr lang="de-CH" sz="1400" dirty="0" err="1">
                <a:latin typeface="Corbel" panose="020B0503020204020204" pitchFamily="34" charset="0"/>
              </a:rPr>
              <a:t>e-learning</a:t>
            </a:r>
            <a:r>
              <a:rPr lang="de-CH" sz="1400" dirty="0">
                <a:latin typeface="Corbel" panose="020B0503020204020204" pitchFamily="34" charset="0"/>
              </a:rPr>
              <a:t> </a:t>
            </a:r>
            <a:r>
              <a:rPr lang="de-CH" sz="1400" dirty="0" err="1">
                <a:latin typeface="Corbel" panose="020B0503020204020204" pitchFamily="34" charset="0"/>
              </a:rPr>
              <a:t>module</a:t>
            </a:r>
            <a:endParaRPr lang="de-CH" sz="1400" dirty="0">
              <a:latin typeface="Corbel" panose="020B0503020204020204" pitchFamily="34" charset="0"/>
            </a:endParaRPr>
          </a:p>
        </p:txBody>
      </p:sp>
      <p:sp>
        <p:nvSpPr>
          <p:cNvPr id="22" name="Textfeld 19"/>
          <p:cNvSpPr txBox="1"/>
          <p:nvPr/>
        </p:nvSpPr>
        <p:spPr>
          <a:xfrm>
            <a:off x="367350" y="4746452"/>
            <a:ext cx="231685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>
                <a:latin typeface="Corbel" panose="020B0503020204020204" pitchFamily="34" charset="0"/>
              </a:rPr>
              <a:t>Arguments </a:t>
            </a:r>
            <a:r>
              <a:rPr lang="de-CH" sz="1400" dirty="0" err="1">
                <a:latin typeface="Corbel" panose="020B0503020204020204" pitchFamily="34" charset="0"/>
              </a:rPr>
              <a:t>and</a:t>
            </a:r>
            <a:r>
              <a:rPr lang="de-CH" sz="1400" dirty="0">
                <a:latin typeface="Corbel" panose="020B0503020204020204" pitchFamily="34" charset="0"/>
              </a:rPr>
              <a:t> </a:t>
            </a:r>
            <a:r>
              <a:rPr lang="de-CH" sz="1400" dirty="0" err="1">
                <a:latin typeface="Corbel" panose="020B0503020204020204" pitchFamily="34" charset="0"/>
              </a:rPr>
              <a:t>tools</a:t>
            </a:r>
            <a:r>
              <a:rPr lang="de-CH" sz="1400" dirty="0">
                <a:latin typeface="Corbel" panose="020B0503020204020204" pitchFamily="34" charset="0"/>
              </a:rPr>
              <a:t> </a:t>
            </a:r>
            <a:r>
              <a:rPr lang="de-CH" sz="1400" dirty="0" err="1">
                <a:latin typeface="Corbel" panose="020B0503020204020204" pitchFamily="34" charset="0"/>
              </a:rPr>
              <a:t>for</a:t>
            </a:r>
            <a:r>
              <a:rPr lang="de-CH" sz="1400" dirty="0">
                <a:latin typeface="Corbel" panose="020B0503020204020204" pitchFamily="34" charset="0"/>
              </a:rPr>
              <a:t> </a:t>
            </a:r>
            <a:r>
              <a:rPr lang="de-CH" sz="1400" dirty="0" err="1">
                <a:latin typeface="Corbel" panose="020B0503020204020204" pitchFamily="34" charset="0"/>
              </a:rPr>
              <a:t>client</a:t>
            </a:r>
            <a:r>
              <a:rPr lang="de-CH" sz="1400" dirty="0">
                <a:latin typeface="Corbel" panose="020B0503020204020204" pitchFamily="34" charset="0"/>
              </a:rPr>
              <a:t> </a:t>
            </a:r>
            <a:r>
              <a:rPr lang="de-CH" sz="1400" dirty="0" err="1">
                <a:latin typeface="Corbel" panose="020B0503020204020204" pitchFamily="34" charset="0"/>
              </a:rPr>
              <a:t>advisors</a:t>
            </a:r>
            <a:endParaRPr lang="de-CH" sz="1400" dirty="0">
              <a:latin typeface="Corbel" panose="020B0503020204020204" pitchFamily="34" charset="0"/>
            </a:endParaRPr>
          </a:p>
          <a:p>
            <a:endParaRPr lang="de-CH" sz="1400" dirty="0">
              <a:latin typeface="Corbel" panose="020B0503020204020204" pitchFamily="34" charset="0"/>
            </a:endParaRPr>
          </a:p>
          <a:p>
            <a:r>
              <a:rPr lang="it-CH" sz="1400" dirty="0">
                <a:hlinkClick r:id="rId5"/>
              </a:rPr>
              <a:t>https://www.youtube.com/watch?v=3coBFy9EPBk&amp;t=</a:t>
            </a:r>
            <a:r>
              <a:rPr lang="it-CH" sz="1400" dirty="0"/>
              <a:t> </a:t>
            </a:r>
            <a:endParaRPr lang="de-CH" sz="1400" dirty="0">
              <a:latin typeface="Corbel" panose="020B0503020204020204" pitchFamily="34" charset="0"/>
            </a:endParaRPr>
          </a:p>
        </p:txBody>
      </p:sp>
      <p:sp>
        <p:nvSpPr>
          <p:cNvPr id="23" name="Textfeld 19"/>
          <p:cNvSpPr txBox="1"/>
          <p:nvPr/>
        </p:nvSpPr>
        <p:spPr>
          <a:xfrm>
            <a:off x="6112737" y="4737177"/>
            <a:ext cx="2222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>
                <a:latin typeface="Corbel" panose="020B0503020204020204" pitchFamily="34" charset="0"/>
              </a:rPr>
              <a:t>Online </a:t>
            </a:r>
            <a:r>
              <a:rPr lang="de-CH" sz="1400" dirty="0" err="1">
                <a:latin typeface="Corbel" panose="020B0503020204020204" pitchFamily="34" charset="0"/>
              </a:rPr>
              <a:t>database</a:t>
            </a:r>
            <a:r>
              <a:rPr lang="de-CH" sz="1400" dirty="0">
                <a:latin typeface="Corbel" panose="020B0503020204020204" pitchFamily="34" charset="0"/>
              </a:rPr>
              <a:t> of &gt;300 </a:t>
            </a:r>
            <a:r>
              <a:rPr lang="de-CH" sz="1400" dirty="0" err="1">
                <a:latin typeface="Corbel" panose="020B0503020204020204" pitchFamily="34" charset="0"/>
              </a:rPr>
              <a:t>publications</a:t>
            </a:r>
            <a:r>
              <a:rPr lang="de-CH" sz="1400" dirty="0">
                <a:latin typeface="Corbel" panose="020B0503020204020204" pitchFamily="34" charset="0"/>
              </a:rPr>
              <a:t> in DE,EN,FR,IT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/>
          <a:srcRect t="6996"/>
          <a:stretch/>
        </p:blipFill>
        <p:spPr>
          <a:xfrm>
            <a:off x="3207538" y="1568847"/>
            <a:ext cx="2642867" cy="1559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Datumsplatzhalter 2"/>
          <p:cNvSpPr>
            <a:spLocks noGrp="1"/>
          </p:cNvSpPr>
          <p:nvPr>
            <p:ph type="dt" sz="half" idx="10"/>
          </p:nvPr>
        </p:nvSpPr>
        <p:spPr>
          <a:xfrm>
            <a:off x="1979712" y="6370030"/>
            <a:ext cx="2448272" cy="108000"/>
          </a:xfrm>
        </p:spPr>
        <p:txBody>
          <a:bodyPr/>
          <a:lstStyle/>
          <a:p>
            <a:r>
              <a:rPr lang="de-DE" dirty="0" err="1"/>
              <a:t>settembre</a:t>
            </a:r>
            <a:r>
              <a:rPr lang="de-DE" dirty="0"/>
              <a:t> 2020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64093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0462" y="126158"/>
            <a:ext cx="8804026" cy="324000"/>
          </a:xfrm>
        </p:spPr>
        <p:txBody>
          <a:bodyPr/>
          <a:lstStyle/>
          <a:p>
            <a:r>
              <a:rPr lang="en-GB" dirty="0" err="1"/>
              <a:t>Definizione</a:t>
            </a:r>
            <a:r>
              <a:rPr lang="en-GB" dirty="0"/>
              <a:t> di </a:t>
            </a:r>
            <a:r>
              <a:rPr lang="en-GB" dirty="0" err="1"/>
              <a:t>finanza</a:t>
            </a:r>
            <a:r>
              <a:rPr lang="en-GB" dirty="0"/>
              <a:t> </a:t>
            </a:r>
            <a:r>
              <a:rPr lang="en-GB" dirty="0" err="1"/>
              <a:t>sostenibile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60612" y="1603893"/>
            <a:ext cx="4633384" cy="1991359"/>
          </a:xfrm>
        </p:spPr>
        <p:txBody>
          <a:bodyPr/>
          <a:lstStyle/>
          <a:p>
            <a:pPr marL="0" lvl="1" indent="0">
              <a:buNone/>
            </a:pPr>
            <a:r>
              <a:rPr lang="de-DE" sz="1800" dirty="0"/>
              <a:t>„La </a:t>
            </a:r>
            <a:r>
              <a:rPr lang="de-DE" sz="1800" dirty="0" err="1"/>
              <a:t>finanza</a:t>
            </a:r>
            <a:r>
              <a:rPr lang="de-DE" sz="1800" dirty="0"/>
              <a:t> </a:t>
            </a:r>
            <a:r>
              <a:rPr lang="de-DE" sz="1800" dirty="0" err="1"/>
              <a:t>sostenibile</a:t>
            </a:r>
            <a:r>
              <a:rPr lang="de-DE" sz="1800" dirty="0"/>
              <a:t> si </a:t>
            </a:r>
            <a:r>
              <a:rPr lang="de-DE" sz="1800" dirty="0" err="1"/>
              <a:t>pone</a:t>
            </a:r>
            <a:r>
              <a:rPr lang="de-DE" sz="1800" dirty="0"/>
              <a:t> </a:t>
            </a:r>
            <a:r>
              <a:rPr lang="de-DE" sz="1800" dirty="0" err="1"/>
              <a:t>l‘obiettivo</a:t>
            </a:r>
            <a:r>
              <a:rPr lang="de-DE" sz="1800" dirty="0"/>
              <a:t> di </a:t>
            </a:r>
            <a:r>
              <a:rPr lang="de-DE" sz="1800" dirty="0" err="1"/>
              <a:t>creare</a:t>
            </a:r>
            <a:r>
              <a:rPr lang="de-DE" sz="1800" dirty="0"/>
              <a:t> </a:t>
            </a:r>
            <a:r>
              <a:rPr lang="de-DE" sz="1800" dirty="0" err="1"/>
              <a:t>valore</a:t>
            </a:r>
            <a:r>
              <a:rPr lang="de-DE" sz="1800" dirty="0"/>
              <a:t> </a:t>
            </a:r>
            <a:r>
              <a:rPr lang="de-DE" sz="1800" dirty="0" err="1"/>
              <a:t>nel</a:t>
            </a:r>
            <a:r>
              <a:rPr lang="de-DE" sz="1800" dirty="0"/>
              <a:t> </a:t>
            </a:r>
            <a:r>
              <a:rPr lang="de-DE" sz="1800" dirty="0" err="1"/>
              <a:t>lungo</a:t>
            </a:r>
            <a:r>
              <a:rPr lang="de-DE" sz="1800" dirty="0"/>
              <a:t> </a:t>
            </a:r>
            <a:r>
              <a:rPr lang="de-DE" sz="1800" dirty="0" err="1"/>
              <a:t>periodo</a:t>
            </a:r>
            <a:r>
              <a:rPr lang="de-DE" sz="1800" dirty="0"/>
              <a:t>, </a:t>
            </a:r>
            <a:r>
              <a:rPr lang="de-DE" sz="1800" dirty="0" err="1"/>
              <a:t>indirizzando</a:t>
            </a:r>
            <a:r>
              <a:rPr lang="de-DE" sz="1800" dirty="0"/>
              <a:t> i </a:t>
            </a:r>
            <a:r>
              <a:rPr lang="de-DE" sz="1800" dirty="0" err="1"/>
              <a:t>capitali</a:t>
            </a:r>
            <a:r>
              <a:rPr lang="de-DE" sz="1800" dirty="0"/>
              <a:t> </a:t>
            </a:r>
            <a:r>
              <a:rPr lang="de-DE" sz="1800" dirty="0" err="1"/>
              <a:t>verso</a:t>
            </a:r>
            <a:r>
              <a:rPr lang="de-DE" sz="1800" dirty="0"/>
              <a:t> </a:t>
            </a:r>
            <a:r>
              <a:rPr lang="de-DE" sz="1800" dirty="0" err="1"/>
              <a:t>attività</a:t>
            </a:r>
            <a:r>
              <a:rPr lang="de-DE" sz="1800" dirty="0"/>
              <a:t> </a:t>
            </a:r>
            <a:r>
              <a:rPr lang="de-DE" sz="1800" dirty="0" err="1"/>
              <a:t>che</a:t>
            </a:r>
            <a:r>
              <a:rPr lang="de-DE" sz="1800" dirty="0"/>
              <a:t> non solo </a:t>
            </a:r>
            <a:r>
              <a:rPr lang="de-DE" sz="1800" dirty="0" err="1"/>
              <a:t>generino</a:t>
            </a:r>
            <a:r>
              <a:rPr lang="de-DE" sz="1800" dirty="0"/>
              <a:t> </a:t>
            </a:r>
            <a:r>
              <a:rPr lang="de-DE" sz="1800" dirty="0" err="1"/>
              <a:t>un</a:t>
            </a:r>
            <a:r>
              <a:rPr lang="de-DE" sz="1800" dirty="0"/>
              <a:t> </a:t>
            </a:r>
            <a:r>
              <a:rPr lang="de-DE" sz="1800" b="1" dirty="0" err="1"/>
              <a:t>plusvalore</a:t>
            </a:r>
            <a:r>
              <a:rPr lang="de-DE" sz="1800" b="1" dirty="0"/>
              <a:t> </a:t>
            </a:r>
            <a:r>
              <a:rPr lang="de-DE" sz="1800" b="1" dirty="0" err="1"/>
              <a:t>economico</a:t>
            </a:r>
            <a:r>
              <a:rPr lang="de-DE" sz="1800" b="1" dirty="0"/>
              <a:t>,</a:t>
            </a:r>
            <a:r>
              <a:rPr lang="de-DE" sz="1800" dirty="0"/>
              <a:t> </a:t>
            </a:r>
            <a:r>
              <a:rPr lang="de-DE" sz="1800" dirty="0" err="1"/>
              <a:t>ma</a:t>
            </a:r>
            <a:r>
              <a:rPr lang="de-DE" sz="1800" dirty="0"/>
              <a:t> in </a:t>
            </a:r>
            <a:r>
              <a:rPr lang="de-DE" sz="1800" dirty="0" err="1"/>
              <a:t>modo</a:t>
            </a:r>
            <a:r>
              <a:rPr lang="de-DE" sz="1800" dirty="0"/>
              <a:t> </a:t>
            </a:r>
            <a:r>
              <a:rPr lang="de-DE" sz="1800" dirty="0" err="1"/>
              <a:t>che</a:t>
            </a:r>
            <a:r>
              <a:rPr lang="de-DE" sz="1800" dirty="0"/>
              <a:t> </a:t>
            </a:r>
            <a:r>
              <a:rPr lang="de-DE" sz="1800" dirty="0" err="1"/>
              <a:t>siano</a:t>
            </a:r>
            <a:r>
              <a:rPr lang="de-DE" sz="1800" dirty="0"/>
              <a:t> al </a:t>
            </a:r>
            <a:r>
              <a:rPr lang="de-DE" sz="1800" dirty="0" err="1"/>
              <a:t>contempo</a:t>
            </a:r>
            <a:r>
              <a:rPr lang="de-DE" sz="1800" dirty="0"/>
              <a:t> </a:t>
            </a:r>
            <a:r>
              <a:rPr lang="de-DE" sz="1800" b="1" dirty="0" err="1"/>
              <a:t>utili</a:t>
            </a:r>
            <a:r>
              <a:rPr lang="de-DE" sz="1800" b="1" dirty="0"/>
              <a:t> alla </a:t>
            </a:r>
            <a:r>
              <a:rPr lang="de-DE" sz="1800" b="1" dirty="0" err="1"/>
              <a:t>società</a:t>
            </a:r>
            <a:r>
              <a:rPr lang="de-DE" sz="1800" b="1" dirty="0"/>
              <a:t> </a:t>
            </a:r>
            <a:r>
              <a:rPr lang="de-DE" sz="1800" dirty="0"/>
              <a:t>e non </a:t>
            </a:r>
            <a:r>
              <a:rPr lang="de-DE" sz="1800" dirty="0" err="1"/>
              <a:t>superiono</a:t>
            </a:r>
            <a:r>
              <a:rPr lang="de-DE" sz="1800" dirty="0"/>
              <a:t> le </a:t>
            </a:r>
            <a:r>
              <a:rPr lang="de-DE" sz="1800" dirty="0" err="1"/>
              <a:t>capacità</a:t>
            </a:r>
            <a:r>
              <a:rPr lang="de-DE" sz="1800" dirty="0"/>
              <a:t> di </a:t>
            </a:r>
            <a:r>
              <a:rPr lang="de-DE" sz="1800" dirty="0" err="1"/>
              <a:t>carico</a:t>
            </a:r>
            <a:r>
              <a:rPr lang="de-DE" sz="1800" dirty="0"/>
              <a:t> del </a:t>
            </a:r>
            <a:r>
              <a:rPr lang="de-DE" sz="1800" b="1" dirty="0" err="1"/>
              <a:t>sistema</a:t>
            </a:r>
            <a:r>
              <a:rPr lang="de-DE" sz="1800" b="1" dirty="0"/>
              <a:t> </a:t>
            </a:r>
            <a:r>
              <a:rPr lang="de-DE" sz="1800" b="1" dirty="0" err="1"/>
              <a:t>ambientale</a:t>
            </a:r>
            <a:r>
              <a:rPr lang="de-DE" sz="1800" dirty="0"/>
              <a:t>.“</a:t>
            </a:r>
          </a:p>
          <a:p>
            <a:pPr marL="0" lvl="1" indent="0">
              <a:buNone/>
            </a:pPr>
            <a:endParaRPr lang="de-DE" sz="1800" dirty="0"/>
          </a:p>
          <a:p>
            <a:endParaRPr lang="de-CH" sz="18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Overview on SSF activities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6</a:t>
            </a:fld>
            <a:endParaRPr lang="de-CH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611" y="4026518"/>
            <a:ext cx="3994741" cy="1882791"/>
          </a:xfrm>
          <a:prstGeom prst="rect">
            <a:avLst/>
          </a:prstGeom>
        </p:spPr>
      </p:pic>
      <p:pic>
        <p:nvPicPr>
          <p:cNvPr id="3076" name="Picture 4" descr="Bildergebnis für triple bottom 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485" y="1194634"/>
            <a:ext cx="2981325" cy="280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Inhaltsplatzhalter 2"/>
          <p:cNvSpPr>
            <a:spLocks noGrp="1"/>
          </p:cNvSpPr>
          <p:nvPr>
            <p:ph idx="1"/>
          </p:nvPr>
        </p:nvSpPr>
        <p:spPr>
          <a:xfrm>
            <a:off x="4823459" y="4661437"/>
            <a:ext cx="3811353" cy="1247872"/>
          </a:xfrm>
        </p:spPr>
        <p:txBody>
          <a:bodyPr/>
          <a:lstStyle/>
          <a:p>
            <a:pPr marL="0" lvl="1" indent="0" algn="r">
              <a:buNone/>
            </a:pPr>
            <a:r>
              <a:rPr lang="de-DE" sz="1800" dirty="0" err="1"/>
              <a:t>Una</a:t>
            </a:r>
            <a:r>
              <a:rPr lang="de-DE" sz="1800" dirty="0"/>
              <a:t> </a:t>
            </a:r>
            <a:r>
              <a:rPr lang="de-DE" sz="1800" dirty="0" err="1"/>
              <a:t>gestione</a:t>
            </a:r>
            <a:r>
              <a:rPr lang="de-DE" sz="1800" dirty="0"/>
              <a:t> patrimoniale </a:t>
            </a:r>
            <a:r>
              <a:rPr lang="de-DE" sz="1800" dirty="0" err="1"/>
              <a:t>cosiddetta</a:t>
            </a:r>
            <a:r>
              <a:rPr lang="de-DE" sz="1800" dirty="0"/>
              <a:t> „</a:t>
            </a:r>
            <a:r>
              <a:rPr lang="de-DE" sz="1800" dirty="0" err="1"/>
              <a:t>sostenibile</a:t>
            </a:r>
            <a:r>
              <a:rPr lang="de-DE" sz="1800" dirty="0"/>
              <a:t>“ </a:t>
            </a:r>
            <a:r>
              <a:rPr lang="de-DE" sz="1800" dirty="0" err="1"/>
              <a:t>include</a:t>
            </a:r>
            <a:r>
              <a:rPr lang="de-DE" sz="1800" dirty="0"/>
              <a:t> </a:t>
            </a:r>
            <a:r>
              <a:rPr lang="de-DE" sz="1800" dirty="0" err="1"/>
              <a:t>considerazioni</a:t>
            </a:r>
            <a:r>
              <a:rPr lang="de-DE" sz="1800" dirty="0"/>
              <a:t> di natura </a:t>
            </a:r>
            <a:r>
              <a:rPr lang="de-DE" sz="1800" b="1" dirty="0" err="1"/>
              <a:t>ambientale</a:t>
            </a:r>
            <a:r>
              <a:rPr lang="de-DE" sz="1800" dirty="0"/>
              <a:t>, </a:t>
            </a:r>
            <a:r>
              <a:rPr lang="de-DE" sz="1800" b="1" dirty="0" err="1"/>
              <a:t>sociale</a:t>
            </a:r>
            <a:r>
              <a:rPr lang="de-DE" sz="1800" dirty="0"/>
              <a:t> e di </a:t>
            </a:r>
            <a:r>
              <a:rPr lang="de-DE" sz="1800" b="1" dirty="0" err="1"/>
              <a:t>governance</a:t>
            </a:r>
            <a:r>
              <a:rPr lang="de-DE" sz="1800" dirty="0"/>
              <a:t>.</a:t>
            </a:r>
          </a:p>
          <a:p>
            <a:pPr algn="r"/>
            <a:endParaRPr lang="de-CH" sz="1800" dirty="0"/>
          </a:p>
        </p:txBody>
      </p:sp>
      <p:sp>
        <p:nvSpPr>
          <p:cNvPr id="12" name="Datumsplatzhalter 2"/>
          <p:cNvSpPr>
            <a:spLocks noGrp="1"/>
          </p:cNvSpPr>
          <p:nvPr>
            <p:ph type="dt" sz="half" idx="10"/>
          </p:nvPr>
        </p:nvSpPr>
        <p:spPr>
          <a:xfrm>
            <a:off x="1979712" y="6370030"/>
            <a:ext cx="2448272" cy="108000"/>
          </a:xfrm>
        </p:spPr>
        <p:txBody>
          <a:bodyPr/>
          <a:lstStyle/>
          <a:p>
            <a:r>
              <a:rPr lang="de-CH" dirty="0" err="1"/>
              <a:t>settembre</a:t>
            </a:r>
            <a:r>
              <a:rPr lang="de-CH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563250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7</a:t>
            </a:fld>
            <a:endParaRPr lang="de-CH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err="1"/>
              <a:t>Investimenti</a:t>
            </a:r>
            <a:r>
              <a:rPr lang="en-US" dirty="0"/>
              <a:t> </a:t>
            </a:r>
            <a:r>
              <a:rPr lang="en-US" dirty="0" err="1"/>
              <a:t>sostenibili</a:t>
            </a:r>
            <a:r>
              <a:rPr lang="en-US" dirty="0"/>
              <a:t>: </a:t>
            </a:r>
            <a:r>
              <a:rPr lang="en-US" dirty="0" err="1"/>
              <a:t>Diversi</a:t>
            </a:r>
            <a:r>
              <a:rPr lang="en-US" dirty="0"/>
              <a:t> </a:t>
            </a:r>
            <a:r>
              <a:rPr lang="en-US" dirty="0" err="1"/>
              <a:t>approcci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7594"/>
          <a:stretch/>
        </p:blipFill>
        <p:spPr>
          <a:xfrm>
            <a:off x="160462" y="525834"/>
            <a:ext cx="8922669" cy="5520541"/>
          </a:xfrm>
          <a:prstGeom prst="rect">
            <a:avLst/>
          </a:prstGeom>
        </p:spPr>
      </p:pic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Results of Swiss Sustainable Investment Market Study 2018</a:t>
            </a:r>
            <a:endParaRPr lang="de-CH"/>
          </a:p>
        </p:txBody>
      </p:sp>
      <p:sp>
        <p:nvSpPr>
          <p:cNvPr id="13" name="Datumsplatzhalter 2"/>
          <p:cNvSpPr>
            <a:spLocks noGrp="1"/>
          </p:cNvSpPr>
          <p:nvPr>
            <p:ph type="dt" sz="half" idx="10"/>
          </p:nvPr>
        </p:nvSpPr>
        <p:spPr>
          <a:xfrm>
            <a:off x="1979712" y="6370030"/>
            <a:ext cx="2448272" cy="108000"/>
          </a:xfrm>
        </p:spPr>
        <p:txBody>
          <a:bodyPr/>
          <a:lstStyle/>
          <a:p>
            <a:r>
              <a:rPr lang="de-DE" dirty="0" err="1"/>
              <a:t>settembre</a:t>
            </a:r>
            <a:r>
              <a:rPr lang="de-DE" dirty="0"/>
              <a:t> 2020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58320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0462" y="126158"/>
            <a:ext cx="8804026" cy="324000"/>
          </a:xfrm>
        </p:spPr>
        <p:txBody>
          <a:bodyPr/>
          <a:lstStyle/>
          <a:p>
            <a:r>
              <a:rPr lang="en-GB" dirty="0" err="1"/>
              <a:t>Motivazioni</a:t>
            </a:r>
            <a:r>
              <a:rPr lang="en-GB" dirty="0"/>
              <a:t> per la </a:t>
            </a:r>
            <a:r>
              <a:rPr lang="en-GB" dirty="0" err="1"/>
              <a:t>finanza</a:t>
            </a:r>
            <a:r>
              <a:rPr lang="en-GB" dirty="0"/>
              <a:t> </a:t>
            </a:r>
            <a:r>
              <a:rPr lang="en-GB" dirty="0" err="1"/>
              <a:t>sostenibile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95866" y="1460501"/>
            <a:ext cx="7539774" cy="4132777"/>
          </a:xfrm>
        </p:spPr>
        <p:txBody>
          <a:bodyPr/>
          <a:lstStyle/>
          <a:p>
            <a:r>
              <a:rPr lang="de-DE" sz="1800" dirty="0" err="1">
                <a:solidFill>
                  <a:schemeClr val="accent1"/>
                </a:solidFill>
              </a:rPr>
              <a:t>Domanda</a:t>
            </a:r>
            <a:r>
              <a:rPr lang="de-DE" sz="1800" dirty="0">
                <a:solidFill>
                  <a:schemeClr val="accent1"/>
                </a:solidFill>
              </a:rPr>
              <a:t> in </a:t>
            </a:r>
            <a:r>
              <a:rPr lang="de-DE" sz="1800" dirty="0" err="1">
                <a:solidFill>
                  <a:schemeClr val="accent1"/>
                </a:solidFill>
              </a:rPr>
              <a:t>aumento</a:t>
            </a:r>
            <a:endParaRPr lang="de-DE" sz="1800" dirty="0">
              <a:solidFill>
                <a:schemeClr val="accent1"/>
              </a:solidFill>
            </a:endParaRPr>
          </a:p>
          <a:p>
            <a:pPr lvl="1"/>
            <a:r>
              <a:rPr lang="de-DE" sz="1800" dirty="0" err="1"/>
              <a:t>Clientela</a:t>
            </a:r>
            <a:r>
              <a:rPr lang="de-DE" sz="1800" dirty="0"/>
              <a:t> </a:t>
            </a:r>
            <a:r>
              <a:rPr lang="de-DE" sz="1800" dirty="0" err="1"/>
              <a:t>privata</a:t>
            </a:r>
            <a:r>
              <a:rPr lang="de-DE" sz="1800" dirty="0"/>
              <a:t> (HNWI, </a:t>
            </a:r>
            <a:r>
              <a:rPr lang="de-DE" sz="1800" dirty="0" err="1"/>
              <a:t>millennials</a:t>
            </a:r>
            <a:r>
              <a:rPr lang="de-DE" sz="1800" dirty="0"/>
              <a:t>, </a:t>
            </a:r>
            <a:r>
              <a:rPr lang="de-DE" sz="1800" dirty="0" err="1"/>
              <a:t>donne</a:t>
            </a:r>
            <a:r>
              <a:rPr lang="de-DE" sz="1800" dirty="0"/>
              <a:t>, …)</a:t>
            </a:r>
          </a:p>
          <a:p>
            <a:pPr lvl="1"/>
            <a:r>
              <a:rPr lang="de-DE" sz="1800" dirty="0" err="1"/>
              <a:t>Clientela</a:t>
            </a:r>
            <a:r>
              <a:rPr lang="de-DE" sz="1800" dirty="0"/>
              <a:t> </a:t>
            </a:r>
            <a:r>
              <a:rPr lang="de-DE" sz="1800" dirty="0" err="1"/>
              <a:t>istituzionale</a:t>
            </a:r>
            <a:r>
              <a:rPr lang="de-DE" sz="1800" dirty="0"/>
              <a:t> (</a:t>
            </a:r>
            <a:r>
              <a:rPr lang="de-DE" sz="1800" dirty="0" err="1"/>
              <a:t>Casse</a:t>
            </a:r>
            <a:r>
              <a:rPr lang="de-DE" sz="1800" dirty="0"/>
              <a:t> </a:t>
            </a:r>
            <a:r>
              <a:rPr lang="de-DE" sz="1800" dirty="0" err="1"/>
              <a:t>pensioni</a:t>
            </a:r>
            <a:r>
              <a:rPr lang="de-DE" sz="1800" dirty="0"/>
              <a:t>, </a:t>
            </a:r>
            <a:r>
              <a:rPr lang="de-DE" sz="1800" dirty="0" err="1"/>
              <a:t>assicurazioni</a:t>
            </a:r>
            <a:r>
              <a:rPr lang="de-DE" sz="1800" dirty="0"/>
              <a:t>, </a:t>
            </a:r>
            <a:r>
              <a:rPr lang="de-DE" sz="1800" dirty="0" err="1"/>
              <a:t>fondazioni</a:t>
            </a:r>
            <a:r>
              <a:rPr lang="de-DE" sz="1800" dirty="0"/>
              <a:t>, …)</a:t>
            </a:r>
          </a:p>
          <a:p>
            <a:pPr marL="0" lvl="1" indent="0">
              <a:buNone/>
            </a:pPr>
            <a:endParaRPr lang="de-DE" sz="1800" dirty="0"/>
          </a:p>
          <a:p>
            <a:r>
              <a:rPr lang="de-DE" sz="1800" dirty="0" err="1">
                <a:solidFill>
                  <a:schemeClr val="accent1"/>
                </a:solidFill>
              </a:rPr>
              <a:t>Offerta</a:t>
            </a:r>
            <a:r>
              <a:rPr lang="de-DE" sz="1800" dirty="0">
                <a:solidFill>
                  <a:schemeClr val="accent1"/>
                </a:solidFill>
              </a:rPr>
              <a:t> in </a:t>
            </a:r>
            <a:r>
              <a:rPr lang="de-DE" sz="1800" dirty="0" err="1">
                <a:solidFill>
                  <a:schemeClr val="accent1"/>
                </a:solidFill>
              </a:rPr>
              <a:t>aumento</a:t>
            </a:r>
            <a:endParaRPr lang="de-DE" sz="1800" dirty="0">
              <a:solidFill>
                <a:schemeClr val="accent1"/>
              </a:solidFill>
            </a:endParaRPr>
          </a:p>
          <a:p>
            <a:pPr lvl="1"/>
            <a:r>
              <a:rPr lang="de-DE" sz="1800" dirty="0"/>
              <a:t>Asset </a:t>
            </a:r>
            <a:r>
              <a:rPr lang="de-DE" sz="1800" dirty="0" err="1"/>
              <a:t>managers</a:t>
            </a:r>
            <a:endParaRPr lang="de-DE" sz="1800" dirty="0"/>
          </a:p>
          <a:p>
            <a:pPr lvl="1"/>
            <a:r>
              <a:rPr lang="de-DE" sz="1800" dirty="0"/>
              <a:t>Service </a:t>
            </a: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de-DE" sz="1800" dirty="0" err="1"/>
              <a:t>information</a:t>
            </a:r>
            <a:r>
              <a:rPr lang="de-DE" sz="1800" dirty="0"/>
              <a:t> </a:t>
            </a:r>
            <a:r>
              <a:rPr lang="de-DE" sz="1800" dirty="0" err="1"/>
              <a:t>providers</a:t>
            </a:r>
            <a:r>
              <a:rPr lang="de-DE" sz="1800" dirty="0"/>
              <a:t> (ad es. </a:t>
            </a:r>
            <a:r>
              <a:rPr lang="de-DE" sz="1800" dirty="0" err="1"/>
              <a:t>società</a:t>
            </a:r>
            <a:r>
              <a:rPr lang="de-DE" sz="1800" dirty="0"/>
              <a:t> di </a:t>
            </a:r>
            <a:r>
              <a:rPr lang="de-DE" sz="1800" dirty="0" err="1"/>
              <a:t>rating</a:t>
            </a:r>
            <a:r>
              <a:rPr lang="de-DE" sz="1800" dirty="0"/>
              <a:t> </a:t>
            </a:r>
            <a:r>
              <a:rPr lang="de-DE" sz="1800" dirty="0" err="1"/>
              <a:t>sostenibile</a:t>
            </a:r>
            <a:r>
              <a:rPr lang="de-DE" sz="1800" dirty="0"/>
              <a:t>)</a:t>
            </a:r>
          </a:p>
          <a:p>
            <a:pPr marL="0" lvl="1" indent="0">
              <a:buNone/>
            </a:pPr>
            <a:endParaRPr lang="de-CH" sz="1800" dirty="0"/>
          </a:p>
          <a:p>
            <a:r>
              <a:rPr lang="de-DE" sz="1800" dirty="0" err="1">
                <a:solidFill>
                  <a:schemeClr val="accent1"/>
                </a:solidFill>
              </a:rPr>
              <a:t>Pressione</a:t>
            </a:r>
            <a:r>
              <a:rPr lang="de-DE" sz="1800" dirty="0">
                <a:solidFill>
                  <a:schemeClr val="accent1"/>
                </a:solidFill>
              </a:rPr>
              <a:t> in </a:t>
            </a:r>
            <a:r>
              <a:rPr lang="de-DE" sz="1800" dirty="0" err="1">
                <a:solidFill>
                  <a:schemeClr val="accent1"/>
                </a:solidFill>
              </a:rPr>
              <a:t>aumento</a:t>
            </a:r>
            <a:endParaRPr lang="de-DE" sz="1800" dirty="0">
              <a:solidFill>
                <a:schemeClr val="accent1"/>
              </a:solidFill>
            </a:endParaRPr>
          </a:p>
          <a:p>
            <a:pPr lvl="1"/>
            <a:r>
              <a:rPr lang="de-DE" sz="1800" dirty="0" err="1"/>
              <a:t>Società</a:t>
            </a:r>
            <a:r>
              <a:rPr lang="de-DE" sz="1800" dirty="0"/>
              <a:t> </a:t>
            </a:r>
            <a:r>
              <a:rPr lang="de-DE" sz="1800" dirty="0" err="1"/>
              <a:t>civile</a:t>
            </a:r>
            <a:r>
              <a:rPr lang="de-DE" sz="1800" dirty="0"/>
              <a:t> (</a:t>
            </a:r>
            <a:r>
              <a:rPr lang="de-DE" sz="1800" dirty="0" err="1"/>
              <a:t>politica</a:t>
            </a:r>
            <a:r>
              <a:rPr lang="de-DE" sz="1800" dirty="0"/>
              <a:t>, </a:t>
            </a:r>
            <a:r>
              <a:rPr lang="de-DE" sz="1800" dirty="0" err="1"/>
              <a:t>giovani</a:t>
            </a:r>
            <a:r>
              <a:rPr lang="de-DE" sz="1800" dirty="0"/>
              <a:t>, …)</a:t>
            </a:r>
          </a:p>
          <a:p>
            <a:pPr lvl="1"/>
            <a:r>
              <a:rPr lang="de-DE" sz="1800" dirty="0" err="1"/>
              <a:t>Accordi</a:t>
            </a:r>
            <a:r>
              <a:rPr lang="de-DE" sz="1800" dirty="0"/>
              <a:t> a </a:t>
            </a:r>
            <a:r>
              <a:rPr lang="de-DE" sz="1800" dirty="0" err="1"/>
              <a:t>livello</a:t>
            </a:r>
            <a:r>
              <a:rPr lang="de-DE" sz="1800" dirty="0"/>
              <a:t> </a:t>
            </a:r>
            <a:r>
              <a:rPr lang="de-DE" sz="1800" dirty="0" err="1"/>
              <a:t>internazionale</a:t>
            </a:r>
            <a:r>
              <a:rPr lang="de-DE" sz="1800" dirty="0"/>
              <a:t> </a:t>
            </a:r>
            <a:br>
              <a:rPr lang="de-DE" sz="1800" dirty="0"/>
            </a:br>
            <a:r>
              <a:rPr lang="de-DE" sz="1800" dirty="0"/>
              <a:t>(</a:t>
            </a:r>
            <a:r>
              <a:rPr lang="de-DE" sz="1800" dirty="0" err="1"/>
              <a:t>vedi</a:t>
            </a:r>
            <a:r>
              <a:rPr lang="de-DE" sz="1800" dirty="0"/>
              <a:t> </a:t>
            </a:r>
            <a:r>
              <a:rPr lang="de-DE" sz="1800" dirty="0" err="1"/>
              <a:t>l‘accordo</a:t>
            </a:r>
            <a:r>
              <a:rPr lang="de-DE" sz="1800" dirty="0"/>
              <a:t> di </a:t>
            </a:r>
            <a:r>
              <a:rPr lang="de-DE" sz="1800" dirty="0" err="1"/>
              <a:t>Parigi</a:t>
            </a:r>
            <a:r>
              <a:rPr lang="de-DE" sz="1800" dirty="0"/>
              <a:t> sul </a:t>
            </a:r>
            <a:r>
              <a:rPr lang="de-DE" sz="1800" dirty="0" err="1"/>
              <a:t>clima</a:t>
            </a:r>
            <a:r>
              <a:rPr lang="de-DE" sz="1800" dirty="0"/>
              <a:t> e i</a:t>
            </a:r>
            <a:br>
              <a:rPr lang="de-DE" sz="1800" dirty="0"/>
            </a:br>
            <a:r>
              <a:rPr lang="de-DE" sz="1800" dirty="0"/>
              <a:t>17 </a:t>
            </a:r>
            <a:r>
              <a:rPr lang="de-DE" sz="1800" dirty="0" err="1"/>
              <a:t>obiettivi</a:t>
            </a:r>
            <a:r>
              <a:rPr lang="de-DE" sz="1800" dirty="0"/>
              <a:t> per </a:t>
            </a:r>
            <a:r>
              <a:rPr lang="de-DE" sz="1800" dirty="0" err="1"/>
              <a:t>lo</a:t>
            </a:r>
            <a:r>
              <a:rPr lang="de-DE" sz="1800" dirty="0"/>
              <a:t> </a:t>
            </a:r>
            <a:r>
              <a:rPr lang="de-DE" sz="1800" dirty="0" err="1"/>
              <a:t>sviluppo</a:t>
            </a:r>
            <a:r>
              <a:rPr lang="de-DE" sz="1800" dirty="0"/>
              <a:t> </a:t>
            </a:r>
            <a:r>
              <a:rPr lang="de-DE" sz="1800" dirty="0" err="1"/>
              <a:t>sostenibile</a:t>
            </a:r>
            <a:br>
              <a:rPr lang="de-DE" sz="1800" dirty="0"/>
            </a:br>
            <a:r>
              <a:rPr lang="de-DE" sz="1800" dirty="0"/>
              <a:t>delle </a:t>
            </a:r>
            <a:r>
              <a:rPr lang="de-DE" sz="1800" dirty="0" err="1"/>
              <a:t>Nationi</a:t>
            </a:r>
            <a:r>
              <a:rPr lang="de-DE" sz="1800" dirty="0"/>
              <a:t> </a:t>
            </a:r>
            <a:r>
              <a:rPr lang="de-DE" sz="1800" dirty="0" err="1"/>
              <a:t>Unite</a:t>
            </a:r>
            <a:r>
              <a:rPr lang="de-DE" sz="1800" dirty="0"/>
              <a:t>) </a:t>
            </a:r>
          </a:p>
          <a:p>
            <a:pPr lvl="1"/>
            <a:r>
              <a:rPr lang="de-DE" sz="1800" dirty="0" err="1"/>
              <a:t>Intensificazione</a:t>
            </a:r>
            <a:r>
              <a:rPr lang="de-DE" sz="1800" dirty="0"/>
              <a:t> delle </a:t>
            </a:r>
            <a:r>
              <a:rPr lang="de-DE" sz="1800" dirty="0" err="1"/>
              <a:t>regole</a:t>
            </a:r>
            <a:r>
              <a:rPr lang="de-DE" sz="1800" dirty="0"/>
              <a:t>/</a:t>
            </a:r>
            <a:r>
              <a:rPr lang="de-DE" sz="1800" dirty="0" err="1"/>
              <a:t>leggi</a:t>
            </a:r>
            <a:endParaRPr lang="de-CH" sz="18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Overview on SSF activities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8</a:t>
            </a:fld>
            <a:endParaRPr lang="de-CH"/>
          </a:p>
        </p:txBody>
      </p:sp>
      <p:pic>
        <p:nvPicPr>
          <p:cNvPr id="2052" name="Picture 4" descr="http://neoassunti.indire.it/approfondimenti/user/pages/02.blog/01.03/03.%20Il%20paradigma%20dello%20sviluppo%20sostenibile%20nella%20didattica/go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422" y="4069080"/>
            <a:ext cx="3354388" cy="204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atumsplatzhalter 2"/>
          <p:cNvSpPr>
            <a:spLocks noGrp="1"/>
          </p:cNvSpPr>
          <p:nvPr>
            <p:ph type="dt" sz="half" idx="10"/>
          </p:nvPr>
        </p:nvSpPr>
        <p:spPr>
          <a:xfrm>
            <a:off x="1979712" y="6370030"/>
            <a:ext cx="2448272" cy="108000"/>
          </a:xfrm>
        </p:spPr>
        <p:txBody>
          <a:bodyPr/>
          <a:lstStyle/>
          <a:p>
            <a:r>
              <a:rPr lang="de-DE" dirty="0" err="1"/>
              <a:t>settembre</a:t>
            </a:r>
            <a:r>
              <a:rPr lang="de-DE" dirty="0"/>
              <a:t> 2020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74983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0462" y="126158"/>
            <a:ext cx="8804026" cy="324000"/>
          </a:xfrm>
        </p:spPr>
        <p:txBody>
          <a:bodyPr/>
          <a:lstStyle/>
          <a:p>
            <a:r>
              <a:rPr lang="en-GB" dirty="0" err="1"/>
              <a:t>Impatto</a:t>
            </a:r>
            <a:r>
              <a:rPr lang="en-GB" dirty="0"/>
              <a:t> </a:t>
            </a:r>
            <a:r>
              <a:rPr lang="en-GB" dirty="0" err="1"/>
              <a:t>sulle</a:t>
            </a:r>
            <a:r>
              <a:rPr lang="en-GB" dirty="0"/>
              <a:t> performance: </a:t>
            </a:r>
            <a:r>
              <a:rPr lang="en-GB" dirty="0" err="1"/>
              <a:t>tra</a:t>
            </a:r>
            <a:r>
              <a:rPr lang="en-GB" dirty="0"/>
              <a:t> </a:t>
            </a:r>
            <a:r>
              <a:rPr lang="en-GB" dirty="0" err="1"/>
              <a:t>mito</a:t>
            </a:r>
            <a:r>
              <a:rPr lang="en-GB" dirty="0"/>
              <a:t> e </a:t>
            </a:r>
            <a:r>
              <a:rPr lang="en-GB" dirty="0" err="1"/>
              <a:t>realtà</a:t>
            </a:r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Overview on SSF activities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9</a:t>
            </a:fld>
            <a:endParaRPr lang="de-CH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583" y="3853793"/>
            <a:ext cx="2733927" cy="204959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866" y="4231164"/>
            <a:ext cx="2945684" cy="1674124"/>
          </a:xfrm>
          <a:prstGeom prst="rect">
            <a:avLst/>
          </a:prstGeom>
        </p:spPr>
      </p:pic>
      <p:pic>
        <p:nvPicPr>
          <p:cNvPr id="1026" name="Picture 2" descr="https://blog.wealthfront.com/wp-content/uploads/2017/03/Risk-retur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22" y="2917952"/>
            <a:ext cx="2611376" cy="94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ldergebnis für short term long ter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101" y="3853793"/>
            <a:ext cx="2060583" cy="137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7"/>
          <a:srcRect l="4596" t="30600" r="17514" b="40773"/>
          <a:stretch/>
        </p:blipFill>
        <p:spPr>
          <a:xfrm>
            <a:off x="663522" y="951923"/>
            <a:ext cx="4162466" cy="147134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8"/>
          <a:srcRect l="5478" t="26999" r="33685" b="25963"/>
          <a:stretch/>
        </p:blipFill>
        <p:spPr>
          <a:xfrm>
            <a:off x="4964208" y="1130835"/>
            <a:ext cx="2920942" cy="2172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4" name="Picture 10" descr="Bildergebnis für nzz logo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40" b="32737"/>
          <a:stretch/>
        </p:blipFill>
        <p:spPr bwMode="auto">
          <a:xfrm>
            <a:off x="3328551" y="2274570"/>
            <a:ext cx="145124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Datumsplatzhalter 2"/>
          <p:cNvSpPr>
            <a:spLocks noGrp="1"/>
          </p:cNvSpPr>
          <p:nvPr>
            <p:ph type="dt" sz="half" idx="10"/>
          </p:nvPr>
        </p:nvSpPr>
        <p:spPr>
          <a:xfrm>
            <a:off x="1979712" y="6370030"/>
            <a:ext cx="2448272" cy="108000"/>
          </a:xfrm>
        </p:spPr>
        <p:txBody>
          <a:bodyPr/>
          <a:lstStyle/>
          <a:p>
            <a:r>
              <a:rPr lang="de-DE" dirty="0" err="1"/>
              <a:t>settembre</a:t>
            </a:r>
            <a:r>
              <a:rPr lang="de-DE" dirty="0"/>
              <a:t> 2020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72501427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SSF">
      <a:dk1>
        <a:sysClr val="windowText" lastClr="000000"/>
      </a:dk1>
      <a:lt1>
        <a:sysClr val="window" lastClr="FFFFFF"/>
      </a:lt1>
      <a:dk2>
        <a:srgbClr val="004B69"/>
      </a:dk2>
      <a:lt2>
        <a:srgbClr val="EBEBEB"/>
      </a:lt2>
      <a:accent1>
        <a:srgbClr val="009FD3"/>
      </a:accent1>
      <a:accent2>
        <a:srgbClr val="5287A2"/>
      </a:accent2>
      <a:accent3>
        <a:srgbClr val="84CFEC"/>
      </a:accent3>
      <a:accent4>
        <a:srgbClr val="E30613"/>
      </a:accent4>
      <a:accent5>
        <a:srgbClr val="B70E0C"/>
      </a:accent5>
      <a:accent6>
        <a:srgbClr val="8A1002"/>
      </a:accent6>
      <a:hlink>
        <a:srgbClr val="009FD3"/>
      </a:hlink>
      <a:folHlink>
        <a:srgbClr val="009FD3"/>
      </a:folHlink>
    </a:clrScheme>
    <a:fontScheme name="SSF">
      <a:majorFont>
        <a:latin typeface="Zemestro Pro Medium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accent1"/>
        </a:solidFill>
        <a:ln>
          <a:noFill/>
        </a:ln>
      </a:spPr>
      <a:bodyPr wrap="square" lIns="108000" tIns="54000" rIns="108000" bIns="54000" rtlCol="0">
        <a:noAutofit/>
      </a:bodyPr>
      <a:lstStyle>
        <a:defPPr>
          <a:defRPr sz="1400"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aster Präsentationsvorlage SSF V2.potx" id="{B47D1868-4F63-4EA3-A296-B3B89E2865F6}" vid="{DC20430A-39AA-40FB-B0D8-053C770DE75E}"/>
    </a:ext>
  </a:extLst>
</a:theme>
</file>

<file path=ppt/theme/theme2.xml><?xml version="1.0" encoding="utf-8"?>
<a:theme xmlns:a="http://schemas.openxmlformats.org/drawingml/2006/main" name="1_Benutzerdefiniertes Design">
  <a:themeElements>
    <a:clrScheme name="SSF">
      <a:dk1>
        <a:sysClr val="windowText" lastClr="000000"/>
      </a:dk1>
      <a:lt1>
        <a:sysClr val="window" lastClr="FFFFFF"/>
      </a:lt1>
      <a:dk2>
        <a:srgbClr val="004B69"/>
      </a:dk2>
      <a:lt2>
        <a:srgbClr val="EBEBEB"/>
      </a:lt2>
      <a:accent1>
        <a:srgbClr val="009FD3"/>
      </a:accent1>
      <a:accent2>
        <a:srgbClr val="5287A2"/>
      </a:accent2>
      <a:accent3>
        <a:srgbClr val="84CFEC"/>
      </a:accent3>
      <a:accent4>
        <a:srgbClr val="E30613"/>
      </a:accent4>
      <a:accent5>
        <a:srgbClr val="B70E0C"/>
      </a:accent5>
      <a:accent6>
        <a:srgbClr val="8A1002"/>
      </a:accent6>
      <a:hlink>
        <a:srgbClr val="009FD3"/>
      </a:hlink>
      <a:folHlink>
        <a:srgbClr val="009FD3"/>
      </a:folHlink>
    </a:clrScheme>
    <a:fontScheme name="SSF">
      <a:majorFont>
        <a:latin typeface="Zemestro Pro Medium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accent1"/>
        </a:solidFill>
        <a:ln>
          <a:noFill/>
        </a:ln>
      </a:spPr>
      <a:bodyPr wrap="square" lIns="108000" tIns="54000" rIns="108000" bIns="54000" rtlCol="0">
        <a:noAutofit/>
      </a:bodyPr>
      <a:lstStyle>
        <a:defPPr>
          <a:defRPr sz="1400"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aster Präsentationsvorlage SSF V2.potx" id="{B47D1868-4F63-4EA3-A296-B3B89E2865F6}" vid="{DC20430A-39AA-40FB-B0D8-053C770DE75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933</Words>
  <Application>Microsoft Office PowerPoint</Application>
  <PresentationFormat>Presentazione su schermo (4:3)</PresentationFormat>
  <Paragraphs>164</Paragraphs>
  <Slides>17</Slides>
  <Notes>9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17</vt:i4>
      </vt:variant>
    </vt:vector>
  </HeadingPairs>
  <TitlesOfParts>
    <vt:vector size="26" baseType="lpstr">
      <vt:lpstr>Arial</vt:lpstr>
      <vt:lpstr>Calibri</vt:lpstr>
      <vt:lpstr>Corbel</vt:lpstr>
      <vt:lpstr>Wingdings 3</vt:lpstr>
      <vt:lpstr>Zemestro Pro</vt:lpstr>
      <vt:lpstr>Zemestro Pro Bk</vt:lpstr>
      <vt:lpstr>Zemestro Pro Medium</vt:lpstr>
      <vt:lpstr>Benutzerdefiniertes Design</vt:lpstr>
      <vt:lpstr>1_Benutzerdefiniertes Design</vt:lpstr>
      <vt:lpstr>La Finanza sostenibile in svizzera</vt:lpstr>
      <vt:lpstr>Swiss sustainable finance (SSF): Vision und Mission</vt:lpstr>
      <vt:lpstr>SSF Team</vt:lpstr>
      <vt:lpstr>SOME SSF publications</vt:lpstr>
      <vt:lpstr>Some Other SSF projects</vt:lpstr>
      <vt:lpstr>Definizione di finanza sostenibile</vt:lpstr>
      <vt:lpstr>Investimenti sostenibili: Diversi approcci</vt:lpstr>
      <vt:lpstr>Motivazioni per la finanza sostenibile</vt:lpstr>
      <vt:lpstr>Impatto sulle performance: tra mito e realtà</vt:lpstr>
      <vt:lpstr>Swiss sustainable Investment Market Study 2020</vt:lpstr>
      <vt:lpstr>Growth Of sustainable investments continues</vt:lpstr>
      <vt:lpstr>Sustainable investments now mainstream</vt:lpstr>
      <vt:lpstr>Private Investors gain Shares</vt:lpstr>
      <vt:lpstr>Active ownership and Impact gaining traction</vt:lpstr>
      <vt:lpstr>Lack of standards as key barrier for AM</vt:lpstr>
      <vt:lpstr>Perspective of President of the Swiss confederation, Ueli Maurer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Joanna Hafenmayer</dc:creator>
  <cp:lastModifiedBy>alberto stival</cp:lastModifiedBy>
  <cp:revision>925</cp:revision>
  <cp:lastPrinted>2019-07-22T07:44:04Z</cp:lastPrinted>
  <dcterms:created xsi:type="dcterms:W3CDTF">2015-09-07T07:58:55Z</dcterms:created>
  <dcterms:modified xsi:type="dcterms:W3CDTF">2020-09-21T16:37:12Z</dcterms:modified>
</cp:coreProperties>
</file>